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1"/>
  </p:notesMasterIdLst>
  <p:sldIdLst>
    <p:sldId id="256" r:id="rId2"/>
    <p:sldId id="276" r:id="rId3"/>
    <p:sldId id="278" r:id="rId4"/>
    <p:sldId id="339" r:id="rId5"/>
    <p:sldId id="338" r:id="rId6"/>
    <p:sldId id="324" r:id="rId7"/>
    <p:sldId id="284" r:id="rId8"/>
    <p:sldId id="340" r:id="rId9"/>
    <p:sldId id="341" r:id="rId10"/>
    <p:sldId id="342" r:id="rId11"/>
    <p:sldId id="258" r:id="rId12"/>
    <p:sldId id="376" r:id="rId13"/>
    <p:sldId id="382" r:id="rId14"/>
    <p:sldId id="383" r:id="rId15"/>
    <p:sldId id="384" r:id="rId16"/>
    <p:sldId id="325" r:id="rId17"/>
    <p:sldId id="304" r:id="rId18"/>
    <p:sldId id="305" r:id="rId19"/>
    <p:sldId id="310" r:id="rId20"/>
    <p:sldId id="312" r:id="rId21"/>
    <p:sldId id="306" r:id="rId22"/>
    <p:sldId id="307" r:id="rId23"/>
    <p:sldId id="308" r:id="rId24"/>
    <p:sldId id="397" r:id="rId25"/>
    <p:sldId id="309" r:id="rId26"/>
    <p:sldId id="318" r:id="rId27"/>
    <p:sldId id="317" r:id="rId28"/>
    <p:sldId id="316" r:id="rId29"/>
    <p:sldId id="315" r:id="rId30"/>
    <p:sldId id="314" r:id="rId31"/>
    <p:sldId id="321" r:id="rId32"/>
    <p:sldId id="323" r:id="rId33"/>
    <p:sldId id="322" r:id="rId34"/>
    <p:sldId id="311" r:id="rId35"/>
    <p:sldId id="326" r:id="rId36"/>
    <p:sldId id="327" r:id="rId37"/>
    <p:sldId id="328" r:id="rId38"/>
    <p:sldId id="331" r:id="rId39"/>
    <p:sldId id="334" r:id="rId40"/>
    <p:sldId id="335" r:id="rId41"/>
    <p:sldId id="336" r:id="rId42"/>
    <p:sldId id="337" r:id="rId43"/>
    <p:sldId id="343" r:id="rId44"/>
    <p:sldId id="344" r:id="rId45"/>
    <p:sldId id="332" r:id="rId46"/>
    <p:sldId id="348" r:id="rId47"/>
    <p:sldId id="349" r:id="rId48"/>
    <p:sldId id="350" r:id="rId49"/>
    <p:sldId id="351" r:id="rId50"/>
    <p:sldId id="352" r:id="rId51"/>
    <p:sldId id="353" r:id="rId52"/>
    <p:sldId id="354" r:id="rId53"/>
    <p:sldId id="355" r:id="rId54"/>
    <p:sldId id="356" r:id="rId55"/>
    <p:sldId id="357" r:id="rId56"/>
    <p:sldId id="375" r:id="rId57"/>
    <p:sldId id="378" r:id="rId58"/>
    <p:sldId id="379" r:id="rId59"/>
    <p:sldId id="271" r:id="rId60"/>
  </p:sldIdLst>
  <p:sldSz cx="9144000" cy="5143500" type="screen16x9"/>
  <p:notesSz cx="6858000" cy="9144000"/>
  <p:embeddedFontLst>
    <p:embeddedFont>
      <p:font typeface="Montserrat Classic Bold" panose="020B0604020202020204" charset="0"/>
      <p:regular r:id="rId62"/>
    </p:embeddedFont>
    <p:embeddedFont>
      <p:font typeface="Roboto" panose="02000000000000000000" pitchFamily="2" charset="0"/>
      <p:regular r:id="rId63"/>
      <p:bold r:id="rId64"/>
      <p:italic r:id="rId65"/>
      <p:boldItalic r:id="rId66"/>
    </p:embeddedFont>
    <p:embeddedFont>
      <p:font typeface="Roboto Bold" panose="02000000000000000000" pitchFamily="2" charset="0"/>
      <p:regular r:id="rId67"/>
      <p:bold r:id="rId68"/>
    </p:embeddedFont>
    <p:embeddedFont>
      <p:font typeface="Roboto Slab" pitchFamily="2" charset="0"/>
      <p:regular r:id="rId69"/>
      <p:bold r:id="rId70"/>
    </p:embeddedFont>
    <p:embeddedFont>
      <p:font typeface="Roboto Slab Regular Bold" panose="020B0604020202020204" charset="0"/>
      <p:regular r:id="rId71"/>
    </p:embeddedFont>
  </p:embeddedFontLst>
  <p:defaultTex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14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B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E43367-3E13-8541-6295-6B1FF2C32103}" v="9" dt="2025-08-20T11:22:14.430"/>
    <p1510:client id="{F767B6C0-74E4-9C49-C3AE-D365B464AD75}" v="19" dt="2025-08-20T02:46:10.4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080"/>
        <p:guide pos="14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52BDEF-1180-40C3-BA5B-8A68C6C2D5C4}" type="datetimeFigureOut">
              <a:rPr lang="es-CL" smtClean="0"/>
              <a:t>28-08-2025</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95BB2-3EDF-4379-93C8-3C61C67F9C7B}" type="slidenum">
              <a:rPr lang="es-CL" smtClean="0"/>
              <a:t>‹Nº›</a:t>
            </a:fld>
            <a:endParaRPr lang="es-CL"/>
          </a:p>
        </p:txBody>
      </p:sp>
    </p:spTree>
    <p:extLst>
      <p:ext uri="{BB962C8B-B14F-4D97-AF65-F5344CB8AC3E}">
        <p14:creationId xmlns:p14="http://schemas.microsoft.com/office/powerpoint/2010/main" val="3870093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a:t>En estas diapositivas tienes todas las opciones que podrías usar en una presentación, recuerda que puedes duplicar las diapositivas las veces que quieras (intenta que el mismo diseño no se replique varias veces consecutivamente para poder hacer la diapositiva mas dinámica).  </a:t>
            </a:r>
          </a:p>
        </p:txBody>
      </p:sp>
      <p:sp>
        <p:nvSpPr>
          <p:cNvPr id="4" name="Marcador de número de diapositiva 3"/>
          <p:cNvSpPr>
            <a:spLocks noGrp="1"/>
          </p:cNvSpPr>
          <p:nvPr>
            <p:ph type="sldNum" sz="quarter" idx="5"/>
          </p:nvPr>
        </p:nvSpPr>
        <p:spPr/>
        <p:txBody>
          <a:bodyPr/>
          <a:lstStyle/>
          <a:p>
            <a:fld id="{8F495BB2-3EDF-4379-93C8-3C61C67F9C7B}" type="slidenum">
              <a:rPr lang="es-CL" smtClean="0"/>
              <a:t>1</a:t>
            </a:fld>
            <a:endParaRPr lang="es-CL"/>
          </a:p>
        </p:txBody>
      </p:sp>
    </p:spTree>
    <p:extLst>
      <p:ext uri="{BB962C8B-B14F-4D97-AF65-F5344CB8AC3E}">
        <p14:creationId xmlns:p14="http://schemas.microsoft.com/office/powerpoint/2010/main" val="2593541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56294-BBFD-3323-C697-88C91B16AF4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9EBC121-6CB3-C4A9-53EC-9488E44C332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8AF79FF-E6CA-68CE-427A-B4889C83C3EC}"/>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0E2D2A86-7417-18A5-9D00-CDC01F27AFF5}"/>
              </a:ext>
            </a:extLst>
          </p:cNvPr>
          <p:cNvSpPr>
            <a:spLocks noGrp="1"/>
          </p:cNvSpPr>
          <p:nvPr>
            <p:ph type="sldNum" sz="quarter" idx="5"/>
          </p:nvPr>
        </p:nvSpPr>
        <p:spPr/>
        <p:txBody>
          <a:bodyPr/>
          <a:lstStyle/>
          <a:p>
            <a:fld id="{8F495BB2-3EDF-4379-93C8-3C61C67F9C7B}" type="slidenum">
              <a:rPr lang="es-CL" smtClean="0"/>
              <a:t>13</a:t>
            </a:fld>
            <a:endParaRPr lang="es-CL"/>
          </a:p>
        </p:txBody>
      </p:sp>
    </p:spTree>
    <p:extLst>
      <p:ext uri="{BB962C8B-B14F-4D97-AF65-F5344CB8AC3E}">
        <p14:creationId xmlns:p14="http://schemas.microsoft.com/office/powerpoint/2010/main" val="2094723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B9791-ECED-C083-A637-5E2C2C3FAE4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A6F1D90-6DF0-EC41-1448-402647A3CEE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60F8CBB-E230-2D2F-AA09-C792ED4A9235}"/>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336666EC-7D69-43E6-9AE8-9BC7AFBE8BBD}"/>
              </a:ext>
            </a:extLst>
          </p:cNvPr>
          <p:cNvSpPr>
            <a:spLocks noGrp="1"/>
          </p:cNvSpPr>
          <p:nvPr>
            <p:ph type="sldNum" sz="quarter" idx="5"/>
          </p:nvPr>
        </p:nvSpPr>
        <p:spPr/>
        <p:txBody>
          <a:bodyPr/>
          <a:lstStyle/>
          <a:p>
            <a:fld id="{8F495BB2-3EDF-4379-93C8-3C61C67F9C7B}" type="slidenum">
              <a:rPr lang="es-CL" smtClean="0"/>
              <a:t>14</a:t>
            </a:fld>
            <a:endParaRPr lang="es-CL"/>
          </a:p>
        </p:txBody>
      </p:sp>
    </p:spTree>
    <p:extLst>
      <p:ext uri="{BB962C8B-B14F-4D97-AF65-F5344CB8AC3E}">
        <p14:creationId xmlns:p14="http://schemas.microsoft.com/office/powerpoint/2010/main" val="1958716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85F75-9162-1470-63E6-27F2F4CA2A4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5591D6F-468F-6675-BDC2-D861D93C6BB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AD9BA40-4D89-7D23-F390-B5726A48D60C}"/>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1ECA4C0E-E4CC-453D-35FF-E41EECB41D9C}"/>
              </a:ext>
            </a:extLst>
          </p:cNvPr>
          <p:cNvSpPr>
            <a:spLocks noGrp="1"/>
          </p:cNvSpPr>
          <p:nvPr>
            <p:ph type="sldNum" sz="quarter" idx="5"/>
          </p:nvPr>
        </p:nvSpPr>
        <p:spPr/>
        <p:txBody>
          <a:bodyPr/>
          <a:lstStyle/>
          <a:p>
            <a:fld id="{8F495BB2-3EDF-4379-93C8-3C61C67F9C7B}" type="slidenum">
              <a:rPr lang="es-CL" smtClean="0"/>
              <a:t>15</a:t>
            </a:fld>
            <a:endParaRPr lang="es-CL"/>
          </a:p>
        </p:txBody>
      </p:sp>
    </p:spTree>
    <p:extLst>
      <p:ext uri="{BB962C8B-B14F-4D97-AF65-F5344CB8AC3E}">
        <p14:creationId xmlns:p14="http://schemas.microsoft.com/office/powerpoint/2010/main" val="3515487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85BD1-3104-7B00-9DD1-EF2CBA2D694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1036163-AAE2-9964-679C-F3CCB082600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1F74A64-14CA-A986-4894-2CF6D55EFB35}"/>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D8AFE9A3-939F-6E6F-2E49-B24C898532A1}"/>
              </a:ext>
            </a:extLst>
          </p:cNvPr>
          <p:cNvSpPr>
            <a:spLocks noGrp="1"/>
          </p:cNvSpPr>
          <p:nvPr>
            <p:ph type="sldNum" sz="quarter" idx="5"/>
          </p:nvPr>
        </p:nvSpPr>
        <p:spPr/>
        <p:txBody>
          <a:bodyPr/>
          <a:lstStyle/>
          <a:p>
            <a:fld id="{8F495BB2-3EDF-4379-93C8-3C61C67F9C7B}" type="slidenum">
              <a:rPr lang="es-CL" smtClean="0"/>
              <a:t>17</a:t>
            </a:fld>
            <a:endParaRPr lang="es-CL"/>
          </a:p>
        </p:txBody>
      </p:sp>
    </p:spTree>
    <p:extLst>
      <p:ext uri="{BB962C8B-B14F-4D97-AF65-F5344CB8AC3E}">
        <p14:creationId xmlns:p14="http://schemas.microsoft.com/office/powerpoint/2010/main" val="2776558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CBA5A-9F4F-4435-6876-7B4DB55FC9F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52DB253-7B85-0AEA-58B0-7E540604681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4001F11-C5E4-2ECB-605D-F9999EF7D188}"/>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30268819-3A59-BCDD-2229-381BE0A763EA}"/>
              </a:ext>
            </a:extLst>
          </p:cNvPr>
          <p:cNvSpPr>
            <a:spLocks noGrp="1"/>
          </p:cNvSpPr>
          <p:nvPr>
            <p:ph type="sldNum" sz="quarter" idx="5"/>
          </p:nvPr>
        </p:nvSpPr>
        <p:spPr/>
        <p:txBody>
          <a:bodyPr/>
          <a:lstStyle/>
          <a:p>
            <a:fld id="{8F495BB2-3EDF-4379-93C8-3C61C67F9C7B}" type="slidenum">
              <a:rPr lang="es-CL" smtClean="0"/>
              <a:t>18</a:t>
            </a:fld>
            <a:endParaRPr lang="es-CL"/>
          </a:p>
        </p:txBody>
      </p:sp>
    </p:spTree>
    <p:extLst>
      <p:ext uri="{BB962C8B-B14F-4D97-AF65-F5344CB8AC3E}">
        <p14:creationId xmlns:p14="http://schemas.microsoft.com/office/powerpoint/2010/main" val="79934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8E232-3D79-0186-414D-40E2E3CB25D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A85567E-E93B-790E-CABA-C7499261FAE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6EF8755-26F6-0586-CE3C-5D3C0E17C3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Si necesitas dejar solo un cuadro, puede borrar los demás y alinearlo en medio de la diapositiva. Si debes dejar dos, acomódalos en la parte central de la diapositiva de forma horizontal.</a:t>
            </a:r>
          </a:p>
        </p:txBody>
      </p:sp>
      <p:sp>
        <p:nvSpPr>
          <p:cNvPr id="4" name="Marcador de número de diapositiva 3">
            <a:extLst>
              <a:ext uri="{FF2B5EF4-FFF2-40B4-BE49-F238E27FC236}">
                <a16:creationId xmlns:a16="http://schemas.microsoft.com/office/drawing/2014/main" id="{2D46386D-9699-B1DE-77E0-5D36DC5F7E41}"/>
              </a:ext>
            </a:extLst>
          </p:cNvPr>
          <p:cNvSpPr>
            <a:spLocks noGrp="1"/>
          </p:cNvSpPr>
          <p:nvPr>
            <p:ph type="sldNum" sz="quarter" idx="5"/>
          </p:nvPr>
        </p:nvSpPr>
        <p:spPr/>
        <p:txBody>
          <a:bodyPr/>
          <a:lstStyle/>
          <a:p>
            <a:fld id="{8F495BB2-3EDF-4379-93C8-3C61C67F9C7B}" type="slidenum">
              <a:rPr lang="es-CL" smtClean="0"/>
              <a:t>19</a:t>
            </a:fld>
            <a:endParaRPr lang="es-CL"/>
          </a:p>
        </p:txBody>
      </p:sp>
    </p:spTree>
    <p:extLst>
      <p:ext uri="{BB962C8B-B14F-4D97-AF65-F5344CB8AC3E}">
        <p14:creationId xmlns:p14="http://schemas.microsoft.com/office/powerpoint/2010/main" val="3460427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1FBE3-92B1-38DD-E86C-C83CF70A08A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8C5734C-2ABF-BD52-C86E-0D120DCE18E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91F5049-6E0C-061A-BAFC-E994970C3259}"/>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5609FAAC-4AF3-63BE-FACE-313094518EBA}"/>
              </a:ext>
            </a:extLst>
          </p:cNvPr>
          <p:cNvSpPr>
            <a:spLocks noGrp="1"/>
          </p:cNvSpPr>
          <p:nvPr>
            <p:ph type="sldNum" sz="quarter" idx="5"/>
          </p:nvPr>
        </p:nvSpPr>
        <p:spPr/>
        <p:txBody>
          <a:bodyPr/>
          <a:lstStyle/>
          <a:p>
            <a:fld id="{8F495BB2-3EDF-4379-93C8-3C61C67F9C7B}" type="slidenum">
              <a:rPr lang="es-CL" smtClean="0"/>
              <a:t>20</a:t>
            </a:fld>
            <a:endParaRPr lang="es-CL"/>
          </a:p>
        </p:txBody>
      </p:sp>
    </p:spTree>
    <p:extLst>
      <p:ext uri="{BB962C8B-B14F-4D97-AF65-F5344CB8AC3E}">
        <p14:creationId xmlns:p14="http://schemas.microsoft.com/office/powerpoint/2010/main" val="2260297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83FB5-8F02-B6A9-6002-035A731B72B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9F5188D-79E5-E1D6-8DE7-E0F57A8ADAD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155FC8F-333B-8D21-B1B9-7CE583505DB3}"/>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DD24C572-DC38-86C4-F35B-686178400383}"/>
              </a:ext>
            </a:extLst>
          </p:cNvPr>
          <p:cNvSpPr>
            <a:spLocks noGrp="1"/>
          </p:cNvSpPr>
          <p:nvPr>
            <p:ph type="sldNum" sz="quarter" idx="5"/>
          </p:nvPr>
        </p:nvSpPr>
        <p:spPr/>
        <p:txBody>
          <a:bodyPr/>
          <a:lstStyle/>
          <a:p>
            <a:fld id="{8F495BB2-3EDF-4379-93C8-3C61C67F9C7B}" type="slidenum">
              <a:rPr lang="es-CL" smtClean="0"/>
              <a:t>21</a:t>
            </a:fld>
            <a:endParaRPr lang="es-CL"/>
          </a:p>
        </p:txBody>
      </p:sp>
    </p:spTree>
    <p:extLst>
      <p:ext uri="{BB962C8B-B14F-4D97-AF65-F5344CB8AC3E}">
        <p14:creationId xmlns:p14="http://schemas.microsoft.com/office/powerpoint/2010/main" val="2513849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04154-0FBB-9CD0-FE6F-91F254AE0F2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2EB4CA7-7F09-44E0-F30A-420BBF74642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36252B4-471D-F561-817F-78631081722A}"/>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A1E2F2C2-7CE4-8443-2CB4-F95F5D4430BF}"/>
              </a:ext>
            </a:extLst>
          </p:cNvPr>
          <p:cNvSpPr>
            <a:spLocks noGrp="1"/>
          </p:cNvSpPr>
          <p:nvPr>
            <p:ph type="sldNum" sz="quarter" idx="5"/>
          </p:nvPr>
        </p:nvSpPr>
        <p:spPr/>
        <p:txBody>
          <a:bodyPr/>
          <a:lstStyle/>
          <a:p>
            <a:fld id="{8F495BB2-3EDF-4379-93C8-3C61C67F9C7B}" type="slidenum">
              <a:rPr lang="es-CL" smtClean="0"/>
              <a:t>22</a:t>
            </a:fld>
            <a:endParaRPr lang="es-CL"/>
          </a:p>
        </p:txBody>
      </p:sp>
    </p:spTree>
    <p:extLst>
      <p:ext uri="{BB962C8B-B14F-4D97-AF65-F5344CB8AC3E}">
        <p14:creationId xmlns:p14="http://schemas.microsoft.com/office/powerpoint/2010/main" val="1350447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B86CF-78D8-738F-172C-4F0F5BD8385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5F232F4-1EE0-6E8B-B3DC-126746B29A5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98B1869-F6BB-27B9-4763-D051B701C1FE}"/>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AFABD165-3D5C-ACBB-9B98-F7CAA05986E0}"/>
              </a:ext>
            </a:extLst>
          </p:cNvPr>
          <p:cNvSpPr>
            <a:spLocks noGrp="1"/>
          </p:cNvSpPr>
          <p:nvPr>
            <p:ph type="sldNum" sz="quarter" idx="5"/>
          </p:nvPr>
        </p:nvSpPr>
        <p:spPr/>
        <p:txBody>
          <a:bodyPr/>
          <a:lstStyle/>
          <a:p>
            <a:fld id="{8F495BB2-3EDF-4379-93C8-3C61C67F9C7B}" type="slidenum">
              <a:rPr lang="es-CL" smtClean="0"/>
              <a:t>23</a:t>
            </a:fld>
            <a:endParaRPr lang="es-CL"/>
          </a:p>
        </p:txBody>
      </p:sp>
    </p:spTree>
    <p:extLst>
      <p:ext uri="{BB962C8B-B14F-4D97-AF65-F5344CB8AC3E}">
        <p14:creationId xmlns:p14="http://schemas.microsoft.com/office/powerpoint/2010/main" val="3034318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3FAE1-8AA9-3CF2-AE0F-0BF3DD57E00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153AC2C-E52B-E5C3-E8C6-21C39526D73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17BBD70-81E7-0237-1697-8EBD88758CCD}"/>
              </a:ext>
            </a:extLst>
          </p:cNvPr>
          <p:cNvSpPr>
            <a:spLocks noGrp="1"/>
          </p:cNvSpPr>
          <p:nvPr>
            <p:ph type="body" idx="1"/>
          </p:nvPr>
        </p:nvSpPr>
        <p:spPr/>
        <p:txBody>
          <a:bodyPr/>
          <a:lstStyle/>
          <a:p>
            <a:r>
              <a:rPr lang="es-CL"/>
              <a:t>En el bloque de texto de esta diapositiva, puedes poner el texto con viñetas para anotar ideas, conceptos, cosas importantes etc.</a:t>
            </a:r>
          </a:p>
        </p:txBody>
      </p:sp>
      <p:sp>
        <p:nvSpPr>
          <p:cNvPr id="4" name="Marcador de número de diapositiva 3">
            <a:extLst>
              <a:ext uri="{FF2B5EF4-FFF2-40B4-BE49-F238E27FC236}">
                <a16:creationId xmlns:a16="http://schemas.microsoft.com/office/drawing/2014/main" id="{832E03FF-6901-3ECF-5C79-E60B2C6F7F31}"/>
              </a:ext>
            </a:extLst>
          </p:cNvPr>
          <p:cNvSpPr>
            <a:spLocks noGrp="1"/>
          </p:cNvSpPr>
          <p:nvPr>
            <p:ph type="sldNum" sz="quarter" idx="5"/>
          </p:nvPr>
        </p:nvSpPr>
        <p:spPr/>
        <p:txBody>
          <a:bodyPr/>
          <a:lstStyle/>
          <a:p>
            <a:fld id="{8F495BB2-3EDF-4379-93C8-3C61C67F9C7B}" type="slidenum">
              <a:rPr lang="es-CL" smtClean="0"/>
              <a:t>2</a:t>
            </a:fld>
            <a:endParaRPr lang="es-CL"/>
          </a:p>
        </p:txBody>
      </p:sp>
    </p:spTree>
    <p:extLst>
      <p:ext uri="{BB962C8B-B14F-4D97-AF65-F5344CB8AC3E}">
        <p14:creationId xmlns:p14="http://schemas.microsoft.com/office/powerpoint/2010/main" val="4248424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F94A1-1229-818C-67C5-F011558F51A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9FBC521-3F81-5D65-858A-420E3F15EF0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BA92491-7947-892E-0C3F-D99B320B8C9E}"/>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7DEFA878-E40C-E588-94E5-0912A53183B1}"/>
              </a:ext>
            </a:extLst>
          </p:cNvPr>
          <p:cNvSpPr>
            <a:spLocks noGrp="1"/>
          </p:cNvSpPr>
          <p:nvPr>
            <p:ph type="sldNum" sz="quarter" idx="5"/>
          </p:nvPr>
        </p:nvSpPr>
        <p:spPr/>
        <p:txBody>
          <a:bodyPr/>
          <a:lstStyle/>
          <a:p>
            <a:fld id="{8F495BB2-3EDF-4379-93C8-3C61C67F9C7B}" type="slidenum">
              <a:rPr lang="es-CL" smtClean="0"/>
              <a:t>24</a:t>
            </a:fld>
            <a:endParaRPr lang="es-CL"/>
          </a:p>
        </p:txBody>
      </p:sp>
    </p:spTree>
    <p:extLst>
      <p:ext uri="{BB962C8B-B14F-4D97-AF65-F5344CB8AC3E}">
        <p14:creationId xmlns:p14="http://schemas.microsoft.com/office/powerpoint/2010/main" val="1483876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6E76F-E876-812D-1A26-E24456D9DC8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942389C-9B3B-9BCE-1B9C-80010DD84AA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6BBF0B8-645C-00B5-504E-73B18965712B}"/>
              </a:ext>
            </a:extLst>
          </p:cNvPr>
          <p:cNvSpPr>
            <a:spLocks noGrp="1"/>
          </p:cNvSpPr>
          <p:nvPr>
            <p:ph type="body" idx="1"/>
          </p:nvPr>
        </p:nvSpPr>
        <p:spPr/>
        <p:txBody>
          <a:bodyPr/>
          <a:lstStyle/>
          <a:p>
            <a:r>
              <a:rPr lang="es-CL" dirty="0"/>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5CA16799-8029-6A7F-0F8F-052890200901}"/>
              </a:ext>
            </a:extLst>
          </p:cNvPr>
          <p:cNvSpPr>
            <a:spLocks noGrp="1"/>
          </p:cNvSpPr>
          <p:nvPr>
            <p:ph type="sldNum" sz="quarter" idx="5"/>
          </p:nvPr>
        </p:nvSpPr>
        <p:spPr/>
        <p:txBody>
          <a:bodyPr/>
          <a:lstStyle/>
          <a:p>
            <a:fld id="{8F495BB2-3EDF-4379-93C8-3C61C67F9C7B}" type="slidenum">
              <a:rPr lang="es-CL" smtClean="0"/>
              <a:t>25</a:t>
            </a:fld>
            <a:endParaRPr lang="es-CL"/>
          </a:p>
        </p:txBody>
      </p:sp>
    </p:spTree>
    <p:extLst>
      <p:ext uri="{BB962C8B-B14F-4D97-AF65-F5344CB8AC3E}">
        <p14:creationId xmlns:p14="http://schemas.microsoft.com/office/powerpoint/2010/main" val="3796154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C0F5D-C165-B3A4-655E-23EBB882E3F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A849FA4-F28F-DB44-7ACA-2FD0604F594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9BE0ABE-C2BB-FEE3-7230-74F061B685A0}"/>
              </a:ext>
            </a:extLst>
          </p:cNvPr>
          <p:cNvSpPr>
            <a:spLocks noGrp="1"/>
          </p:cNvSpPr>
          <p:nvPr>
            <p:ph type="body" idx="1"/>
          </p:nvPr>
        </p:nvSpPr>
        <p:spPr/>
        <p:txBody>
          <a:bodyPr/>
          <a:lstStyle/>
          <a:p>
            <a:r>
              <a:rPr lang="es-CL"/>
              <a:t>En </a:t>
            </a:r>
          </a:p>
        </p:txBody>
      </p:sp>
      <p:sp>
        <p:nvSpPr>
          <p:cNvPr id="4" name="Marcador de número de diapositiva 3">
            <a:extLst>
              <a:ext uri="{FF2B5EF4-FFF2-40B4-BE49-F238E27FC236}">
                <a16:creationId xmlns:a16="http://schemas.microsoft.com/office/drawing/2014/main" id="{A26A1E33-887A-9B93-B12E-D3408FF3ED28}"/>
              </a:ext>
            </a:extLst>
          </p:cNvPr>
          <p:cNvSpPr>
            <a:spLocks noGrp="1"/>
          </p:cNvSpPr>
          <p:nvPr>
            <p:ph type="sldNum" sz="quarter" idx="5"/>
          </p:nvPr>
        </p:nvSpPr>
        <p:spPr/>
        <p:txBody>
          <a:bodyPr/>
          <a:lstStyle/>
          <a:p>
            <a:fld id="{8F495BB2-3EDF-4379-93C8-3C61C67F9C7B}" type="slidenum">
              <a:rPr lang="es-CL" smtClean="0"/>
              <a:t>26</a:t>
            </a:fld>
            <a:endParaRPr lang="es-CL"/>
          </a:p>
        </p:txBody>
      </p:sp>
    </p:spTree>
    <p:extLst>
      <p:ext uri="{BB962C8B-B14F-4D97-AF65-F5344CB8AC3E}">
        <p14:creationId xmlns:p14="http://schemas.microsoft.com/office/powerpoint/2010/main" val="2037213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0E6FB-73B3-C122-CE00-733D826E51F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AB81EBA-043C-27B9-11E3-0FAD1DF177E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D6E549D-D16F-F824-F2C5-C66E552EFAE3}"/>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ADE5EFE1-826E-46CA-7A7C-8EF0A96D35CD}"/>
              </a:ext>
            </a:extLst>
          </p:cNvPr>
          <p:cNvSpPr>
            <a:spLocks noGrp="1"/>
          </p:cNvSpPr>
          <p:nvPr>
            <p:ph type="sldNum" sz="quarter" idx="5"/>
          </p:nvPr>
        </p:nvSpPr>
        <p:spPr/>
        <p:txBody>
          <a:bodyPr/>
          <a:lstStyle/>
          <a:p>
            <a:fld id="{8F495BB2-3EDF-4379-93C8-3C61C67F9C7B}" type="slidenum">
              <a:rPr lang="es-CL" smtClean="0"/>
              <a:t>27</a:t>
            </a:fld>
            <a:endParaRPr lang="es-CL"/>
          </a:p>
        </p:txBody>
      </p:sp>
    </p:spTree>
    <p:extLst>
      <p:ext uri="{BB962C8B-B14F-4D97-AF65-F5344CB8AC3E}">
        <p14:creationId xmlns:p14="http://schemas.microsoft.com/office/powerpoint/2010/main" val="2219788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9B532-3B57-1C18-AA9E-D8CC17F5DD3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4995C36-BEC0-3729-08F8-ED35AA75DF1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AD3D215-1CBF-4A5F-AD51-396D116C579C}"/>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0DB5B4AF-6072-C503-D811-57D4A272F13B}"/>
              </a:ext>
            </a:extLst>
          </p:cNvPr>
          <p:cNvSpPr>
            <a:spLocks noGrp="1"/>
          </p:cNvSpPr>
          <p:nvPr>
            <p:ph type="sldNum" sz="quarter" idx="5"/>
          </p:nvPr>
        </p:nvSpPr>
        <p:spPr/>
        <p:txBody>
          <a:bodyPr/>
          <a:lstStyle/>
          <a:p>
            <a:fld id="{8F495BB2-3EDF-4379-93C8-3C61C67F9C7B}" type="slidenum">
              <a:rPr lang="es-CL" smtClean="0"/>
              <a:t>28</a:t>
            </a:fld>
            <a:endParaRPr lang="es-CL"/>
          </a:p>
        </p:txBody>
      </p:sp>
    </p:spTree>
    <p:extLst>
      <p:ext uri="{BB962C8B-B14F-4D97-AF65-F5344CB8AC3E}">
        <p14:creationId xmlns:p14="http://schemas.microsoft.com/office/powerpoint/2010/main" val="281695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E2F33-D3A0-4053-5EFD-7E133BF99E0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9260962-4A8B-2C5D-46AF-0863B5896D6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76D86CD-C1B8-D538-C2A6-5A91B372BEE9}"/>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3A128981-8D1F-D9C2-800C-513EDB082402}"/>
              </a:ext>
            </a:extLst>
          </p:cNvPr>
          <p:cNvSpPr>
            <a:spLocks noGrp="1"/>
          </p:cNvSpPr>
          <p:nvPr>
            <p:ph type="sldNum" sz="quarter" idx="5"/>
          </p:nvPr>
        </p:nvSpPr>
        <p:spPr/>
        <p:txBody>
          <a:bodyPr/>
          <a:lstStyle/>
          <a:p>
            <a:fld id="{8F495BB2-3EDF-4379-93C8-3C61C67F9C7B}" type="slidenum">
              <a:rPr lang="es-CL" smtClean="0"/>
              <a:t>29</a:t>
            </a:fld>
            <a:endParaRPr lang="es-CL"/>
          </a:p>
        </p:txBody>
      </p:sp>
    </p:spTree>
    <p:extLst>
      <p:ext uri="{BB962C8B-B14F-4D97-AF65-F5344CB8AC3E}">
        <p14:creationId xmlns:p14="http://schemas.microsoft.com/office/powerpoint/2010/main" val="2664166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D6484-6F1B-9593-47B8-353436E412F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C499D76-3596-AB26-6156-8F459767FC4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674B386-7A6D-7A4F-BA28-23D1A7E2D5BA}"/>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F82B4C6E-6BA5-ADB5-6526-7EC318F85313}"/>
              </a:ext>
            </a:extLst>
          </p:cNvPr>
          <p:cNvSpPr>
            <a:spLocks noGrp="1"/>
          </p:cNvSpPr>
          <p:nvPr>
            <p:ph type="sldNum" sz="quarter" idx="5"/>
          </p:nvPr>
        </p:nvSpPr>
        <p:spPr/>
        <p:txBody>
          <a:bodyPr/>
          <a:lstStyle/>
          <a:p>
            <a:fld id="{8F495BB2-3EDF-4379-93C8-3C61C67F9C7B}" type="slidenum">
              <a:rPr lang="es-CL" smtClean="0"/>
              <a:t>30</a:t>
            </a:fld>
            <a:endParaRPr lang="es-CL"/>
          </a:p>
        </p:txBody>
      </p:sp>
    </p:spTree>
    <p:extLst>
      <p:ext uri="{BB962C8B-B14F-4D97-AF65-F5344CB8AC3E}">
        <p14:creationId xmlns:p14="http://schemas.microsoft.com/office/powerpoint/2010/main" val="3953565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C8F93-0875-BAA2-984B-77F98979F92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8EC00D5-FA7E-8EB5-7C7B-195BC2627AA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DB48D01-EA3F-3D53-0A8A-22E2F4AAA843}"/>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494ADCE5-AE85-E644-C9F8-8C9F386EB1B3}"/>
              </a:ext>
            </a:extLst>
          </p:cNvPr>
          <p:cNvSpPr>
            <a:spLocks noGrp="1"/>
          </p:cNvSpPr>
          <p:nvPr>
            <p:ph type="sldNum" sz="quarter" idx="5"/>
          </p:nvPr>
        </p:nvSpPr>
        <p:spPr/>
        <p:txBody>
          <a:bodyPr/>
          <a:lstStyle/>
          <a:p>
            <a:fld id="{8F495BB2-3EDF-4379-93C8-3C61C67F9C7B}" type="slidenum">
              <a:rPr lang="es-CL" smtClean="0"/>
              <a:t>31</a:t>
            </a:fld>
            <a:endParaRPr lang="es-CL"/>
          </a:p>
        </p:txBody>
      </p:sp>
    </p:spTree>
    <p:extLst>
      <p:ext uri="{BB962C8B-B14F-4D97-AF65-F5344CB8AC3E}">
        <p14:creationId xmlns:p14="http://schemas.microsoft.com/office/powerpoint/2010/main" val="4293829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7544C-2BFB-D429-0E11-E36E15AA60E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B95034E-E993-3248-8B2E-F0745B334AF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6C1E0AA-4E53-4EBD-FB4A-4E82B18116D3}"/>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67CCEB3D-63C4-25C5-FA30-E6289FBA6B69}"/>
              </a:ext>
            </a:extLst>
          </p:cNvPr>
          <p:cNvSpPr>
            <a:spLocks noGrp="1"/>
          </p:cNvSpPr>
          <p:nvPr>
            <p:ph type="sldNum" sz="quarter" idx="5"/>
          </p:nvPr>
        </p:nvSpPr>
        <p:spPr/>
        <p:txBody>
          <a:bodyPr/>
          <a:lstStyle/>
          <a:p>
            <a:fld id="{8F495BB2-3EDF-4379-93C8-3C61C67F9C7B}" type="slidenum">
              <a:rPr lang="es-CL" smtClean="0"/>
              <a:t>32</a:t>
            </a:fld>
            <a:endParaRPr lang="es-CL"/>
          </a:p>
        </p:txBody>
      </p:sp>
    </p:spTree>
    <p:extLst>
      <p:ext uri="{BB962C8B-B14F-4D97-AF65-F5344CB8AC3E}">
        <p14:creationId xmlns:p14="http://schemas.microsoft.com/office/powerpoint/2010/main" val="33961340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2F91B-0B5F-ADC1-F487-8A6FBABC276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8F17756-519E-F43F-A794-776F2D4C58D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C786A59-E56C-DD0A-A113-3ABDA3B8822C}"/>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1082E38B-8E0D-31B1-56D2-E53937B84300}"/>
              </a:ext>
            </a:extLst>
          </p:cNvPr>
          <p:cNvSpPr>
            <a:spLocks noGrp="1"/>
          </p:cNvSpPr>
          <p:nvPr>
            <p:ph type="sldNum" sz="quarter" idx="5"/>
          </p:nvPr>
        </p:nvSpPr>
        <p:spPr/>
        <p:txBody>
          <a:bodyPr/>
          <a:lstStyle/>
          <a:p>
            <a:fld id="{8F495BB2-3EDF-4379-93C8-3C61C67F9C7B}" type="slidenum">
              <a:rPr lang="es-CL" smtClean="0"/>
              <a:t>33</a:t>
            </a:fld>
            <a:endParaRPr lang="es-CL"/>
          </a:p>
        </p:txBody>
      </p:sp>
    </p:spTree>
    <p:extLst>
      <p:ext uri="{BB962C8B-B14F-4D97-AF65-F5344CB8AC3E}">
        <p14:creationId xmlns:p14="http://schemas.microsoft.com/office/powerpoint/2010/main" val="3848140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7EA85-9705-BB74-E463-CCE26F3BE85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E4BFF51-D86D-89DB-BA4E-4DE48FA20AC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3839F44-2F69-9618-552F-D1793B0E6D2D}"/>
              </a:ext>
            </a:extLst>
          </p:cNvPr>
          <p:cNvSpPr>
            <a:spLocks noGrp="1"/>
          </p:cNvSpPr>
          <p:nvPr>
            <p:ph type="body" idx="1"/>
          </p:nvPr>
        </p:nvSpPr>
        <p:spPr/>
        <p:txBody>
          <a:bodyPr/>
          <a:lstStyle/>
          <a:p>
            <a:r>
              <a:rPr lang="es-CL"/>
              <a:t>En  diapositivas como estas, que tienen recuadros o tablas, puedes modificar los elementos que están en la diapositiva, o puedes crear las tuyas desde la herramienta de tablas, recuerda usar el tema/paleta de colores de IZIED.</a:t>
            </a:r>
          </a:p>
        </p:txBody>
      </p:sp>
      <p:sp>
        <p:nvSpPr>
          <p:cNvPr id="4" name="Marcador de número de diapositiva 3">
            <a:extLst>
              <a:ext uri="{FF2B5EF4-FFF2-40B4-BE49-F238E27FC236}">
                <a16:creationId xmlns:a16="http://schemas.microsoft.com/office/drawing/2014/main" id="{71CF6F9F-DF7B-798C-42F9-D99CE2F5F44C}"/>
              </a:ext>
            </a:extLst>
          </p:cNvPr>
          <p:cNvSpPr>
            <a:spLocks noGrp="1"/>
          </p:cNvSpPr>
          <p:nvPr>
            <p:ph type="sldNum" sz="quarter" idx="5"/>
          </p:nvPr>
        </p:nvSpPr>
        <p:spPr/>
        <p:txBody>
          <a:bodyPr/>
          <a:lstStyle/>
          <a:p>
            <a:fld id="{8F495BB2-3EDF-4379-93C8-3C61C67F9C7B}" type="slidenum">
              <a:rPr lang="es-CL" smtClean="0"/>
              <a:t>3</a:t>
            </a:fld>
            <a:endParaRPr lang="es-CL"/>
          </a:p>
        </p:txBody>
      </p:sp>
    </p:spTree>
    <p:extLst>
      <p:ext uri="{BB962C8B-B14F-4D97-AF65-F5344CB8AC3E}">
        <p14:creationId xmlns:p14="http://schemas.microsoft.com/office/powerpoint/2010/main" val="10552518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CD030-76DF-7CF0-3E66-AAE9BA6BBE3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3D8AAED-E935-365B-FC0B-20BDFF94E94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ED23802-321E-A993-E7F5-5E16BFE43D09}"/>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73AE6FA7-0D4D-D34F-FEDC-FBBFDAAFB24A}"/>
              </a:ext>
            </a:extLst>
          </p:cNvPr>
          <p:cNvSpPr>
            <a:spLocks noGrp="1"/>
          </p:cNvSpPr>
          <p:nvPr>
            <p:ph type="sldNum" sz="quarter" idx="5"/>
          </p:nvPr>
        </p:nvSpPr>
        <p:spPr/>
        <p:txBody>
          <a:bodyPr/>
          <a:lstStyle/>
          <a:p>
            <a:fld id="{8F495BB2-3EDF-4379-93C8-3C61C67F9C7B}" type="slidenum">
              <a:rPr lang="es-CL" smtClean="0"/>
              <a:t>34</a:t>
            </a:fld>
            <a:endParaRPr lang="es-CL"/>
          </a:p>
        </p:txBody>
      </p:sp>
    </p:spTree>
    <p:extLst>
      <p:ext uri="{BB962C8B-B14F-4D97-AF65-F5344CB8AC3E}">
        <p14:creationId xmlns:p14="http://schemas.microsoft.com/office/powerpoint/2010/main" val="246258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39085-FBD8-253A-5B6F-EB667DECC1E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E97A0C9-9FA3-58A3-40DE-7030EF1CDA4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2B274FB-9411-B237-B940-A886C624DAC7}"/>
              </a:ext>
            </a:extLst>
          </p:cNvPr>
          <p:cNvSpPr>
            <a:spLocks noGrp="1"/>
          </p:cNvSpPr>
          <p:nvPr>
            <p:ph type="body" idx="1"/>
          </p:nvPr>
        </p:nvSpPr>
        <p:spPr/>
        <p:txBody>
          <a:bodyPr/>
          <a:lstStyle/>
          <a:p>
            <a:r>
              <a:rPr lang="es-CL"/>
              <a:t>En  diapositivas como estas, que tienen recuadros o tablas, puedes modificar los elementos que están en la diapositiva, o puedes crear las tuyas desde la herramienta de tablas, recuerda usar el tema/paleta de colores de IZIED.</a:t>
            </a:r>
          </a:p>
        </p:txBody>
      </p:sp>
      <p:sp>
        <p:nvSpPr>
          <p:cNvPr id="4" name="Marcador de número de diapositiva 3">
            <a:extLst>
              <a:ext uri="{FF2B5EF4-FFF2-40B4-BE49-F238E27FC236}">
                <a16:creationId xmlns:a16="http://schemas.microsoft.com/office/drawing/2014/main" id="{C5F955C8-A41B-3F62-A77F-0FF42DEB6323}"/>
              </a:ext>
            </a:extLst>
          </p:cNvPr>
          <p:cNvSpPr>
            <a:spLocks noGrp="1"/>
          </p:cNvSpPr>
          <p:nvPr>
            <p:ph type="sldNum" sz="quarter" idx="5"/>
          </p:nvPr>
        </p:nvSpPr>
        <p:spPr/>
        <p:txBody>
          <a:bodyPr/>
          <a:lstStyle/>
          <a:p>
            <a:fld id="{8F495BB2-3EDF-4379-93C8-3C61C67F9C7B}" type="slidenum">
              <a:rPr lang="es-CL" smtClean="0"/>
              <a:t>35</a:t>
            </a:fld>
            <a:endParaRPr lang="es-CL"/>
          </a:p>
        </p:txBody>
      </p:sp>
    </p:spTree>
    <p:extLst>
      <p:ext uri="{BB962C8B-B14F-4D97-AF65-F5344CB8AC3E}">
        <p14:creationId xmlns:p14="http://schemas.microsoft.com/office/powerpoint/2010/main" val="2710577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6C3A1-8BEE-E6B8-02EB-F476DF41E82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B7C0DCC-6FC3-ABF3-7EAE-9D8713CAB76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86234EF-A57B-8D68-64C1-DA61B8AF9EDF}"/>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C5B10650-FE9C-06E6-3FCC-6107ECA8404B}"/>
              </a:ext>
            </a:extLst>
          </p:cNvPr>
          <p:cNvSpPr>
            <a:spLocks noGrp="1"/>
          </p:cNvSpPr>
          <p:nvPr>
            <p:ph type="sldNum" sz="quarter" idx="5"/>
          </p:nvPr>
        </p:nvSpPr>
        <p:spPr/>
        <p:txBody>
          <a:bodyPr/>
          <a:lstStyle/>
          <a:p>
            <a:fld id="{8F495BB2-3EDF-4379-93C8-3C61C67F9C7B}" type="slidenum">
              <a:rPr lang="es-CL" smtClean="0"/>
              <a:t>37</a:t>
            </a:fld>
            <a:endParaRPr lang="es-CL"/>
          </a:p>
        </p:txBody>
      </p:sp>
    </p:spTree>
    <p:extLst>
      <p:ext uri="{BB962C8B-B14F-4D97-AF65-F5344CB8AC3E}">
        <p14:creationId xmlns:p14="http://schemas.microsoft.com/office/powerpoint/2010/main" val="1028622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C71AC-5F63-6013-F909-507D91E47A3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3EE06BC-C217-DD46-1508-D75F50FB916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6D512FF-824B-61CE-37A1-3976B13F4A8D}"/>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6F8D2D34-6E8D-AB34-BCEA-F32B6B062D82}"/>
              </a:ext>
            </a:extLst>
          </p:cNvPr>
          <p:cNvSpPr>
            <a:spLocks noGrp="1"/>
          </p:cNvSpPr>
          <p:nvPr>
            <p:ph type="sldNum" sz="quarter" idx="5"/>
          </p:nvPr>
        </p:nvSpPr>
        <p:spPr/>
        <p:txBody>
          <a:bodyPr/>
          <a:lstStyle/>
          <a:p>
            <a:fld id="{8F495BB2-3EDF-4379-93C8-3C61C67F9C7B}" type="slidenum">
              <a:rPr lang="es-CL" smtClean="0"/>
              <a:t>38</a:t>
            </a:fld>
            <a:endParaRPr lang="es-CL"/>
          </a:p>
        </p:txBody>
      </p:sp>
    </p:spTree>
    <p:extLst>
      <p:ext uri="{BB962C8B-B14F-4D97-AF65-F5344CB8AC3E}">
        <p14:creationId xmlns:p14="http://schemas.microsoft.com/office/powerpoint/2010/main" val="19839124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EC658-384A-3760-2D6B-85729FB510F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DB5D458-E1A7-4E75-DC18-2AF74926310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7F39F27-4393-8A48-F01E-FE578E2D7DDC}"/>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96EDFEAD-3B3E-9904-EB4A-C49C07894189}"/>
              </a:ext>
            </a:extLst>
          </p:cNvPr>
          <p:cNvSpPr>
            <a:spLocks noGrp="1"/>
          </p:cNvSpPr>
          <p:nvPr>
            <p:ph type="sldNum" sz="quarter" idx="5"/>
          </p:nvPr>
        </p:nvSpPr>
        <p:spPr/>
        <p:txBody>
          <a:bodyPr/>
          <a:lstStyle/>
          <a:p>
            <a:fld id="{8F495BB2-3EDF-4379-93C8-3C61C67F9C7B}" type="slidenum">
              <a:rPr lang="es-CL" smtClean="0"/>
              <a:t>39</a:t>
            </a:fld>
            <a:endParaRPr lang="es-CL"/>
          </a:p>
        </p:txBody>
      </p:sp>
    </p:spTree>
    <p:extLst>
      <p:ext uri="{BB962C8B-B14F-4D97-AF65-F5344CB8AC3E}">
        <p14:creationId xmlns:p14="http://schemas.microsoft.com/office/powerpoint/2010/main" val="17213052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CAE39-9F08-AB54-F637-F85800BB346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AFB9035-247B-98C2-48AB-7759F2F5B08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E509A9B-5904-98D9-64EA-7F7531D512B6}"/>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A73CD91F-9ABF-AACB-6026-D73777D14D23}"/>
              </a:ext>
            </a:extLst>
          </p:cNvPr>
          <p:cNvSpPr>
            <a:spLocks noGrp="1"/>
          </p:cNvSpPr>
          <p:nvPr>
            <p:ph type="sldNum" sz="quarter" idx="5"/>
          </p:nvPr>
        </p:nvSpPr>
        <p:spPr/>
        <p:txBody>
          <a:bodyPr/>
          <a:lstStyle/>
          <a:p>
            <a:fld id="{8F495BB2-3EDF-4379-93C8-3C61C67F9C7B}" type="slidenum">
              <a:rPr lang="es-CL" smtClean="0"/>
              <a:t>40</a:t>
            </a:fld>
            <a:endParaRPr lang="es-CL"/>
          </a:p>
        </p:txBody>
      </p:sp>
    </p:spTree>
    <p:extLst>
      <p:ext uri="{BB962C8B-B14F-4D97-AF65-F5344CB8AC3E}">
        <p14:creationId xmlns:p14="http://schemas.microsoft.com/office/powerpoint/2010/main" val="27480567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1882B-09FA-007E-B8B5-BDD14107F99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8CCE674-2913-0636-0908-41AB4FFF283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39AED55-5712-3952-4EC5-E0632239F71D}"/>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752AA090-80A0-D7CC-4EED-7689088C674A}"/>
              </a:ext>
            </a:extLst>
          </p:cNvPr>
          <p:cNvSpPr>
            <a:spLocks noGrp="1"/>
          </p:cNvSpPr>
          <p:nvPr>
            <p:ph type="sldNum" sz="quarter" idx="5"/>
          </p:nvPr>
        </p:nvSpPr>
        <p:spPr/>
        <p:txBody>
          <a:bodyPr/>
          <a:lstStyle/>
          <a:p>
            <a:fld id="{8F495BB2-3EDF-4379-93C8-3C61C67F9C7B}" type="slidenum">
              <a:rPr lang="es-CL" smtClean="0"/>
              <a:t>41</a:t>
            </a:fld>
            <a:endParaRPr lang="es-CL"/>
          </a:p>
        </p:txBody>
      </p:sp>
    </p:spTree>
    <p:extLst>
      <p:ext uri="{BB962C8B-B14F-4D97-AF65-F5344CB8AC3E}">
        <p14:creationId xmlns:p14="http://schemas.microsoft.com/office/powerpoint/2010/main" val="12098660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9BBC4-83B9-2DAB-633D-7C931D688AC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6BF00A0-6B87-9EF6-1021-39DBDBA081D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3D084B3-6A47-46ED-879E-082DB5492D70}"/>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DD5942EC-38AA-B3FD-DD26-898F952CBE11}"/>
              </a:ext>
            </a:extLst>
          </p:cNvPr>
          <p:cNvSpPr>
            <a:spLocks noGrp="1"/>
          </p:cNvSpPr>
          <p:nvPr>
            <p:ph type="sldNum" sz="quarter" idx="5"/>
          </p:nvPr>
        </p:nvSpPr>
        <p:spPr/>
        <p:txBody>
          <a:bodyPr/>
          <a:lstStyle/>
          <a:p>
            <a:fld id="{8F495BB2-3EDF-4379-93C8-3C61C67F9C7B}" type="slidenum">
              <a:rPr lang="es-CL" smtClean="0"/>
              <a:t>42</a:t>
            </a:fld>
            <a:endParaRPr lang="es-CL"/>
          </a:p>
        </p:txBody>
      </p:sp>
    </p:spTree>
    <p:extLst>
      <p:ext uri="{BB962C8B-B14F-4D97-AF65-F5344CB8AC3E}">
        <p14:creationId xmlns:p14="http://schemas.microsoft.com/office/powerpoint/2010/main" val="13063286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58604-EE80-8A64-47B4-8B0C04ADD9E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1084B2D-3C6B-1C56-6A5B-7DB53F265DD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B1C6174-8CC0-C173-40B6-9FFAFCB0B9FC}"/>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A6C1A488-8209-1EA1-D17C-EC4449165469}"/>
              </a:ext>
            </a:extLst>
          </p:cNvPr>
          <p:cNvSpPr>
            <a:spLocks noGrp="1"/>
          </p:cNvSpPr>
          <p:nvPr>
            <p:ph type="sldNum" sz="quarter" idx="5"/>
          </p:nvPr>
        </p:nvSpPr>
        <p:spPr/>
        <p:txBody>
          <a:bodyPr/>
          <a:lstStyle/>
          <a:p>
            <a:fld id="{8F495BB2-3EDF-4379-93C8-3C61C67F9C7B}" type="slidenum">
              <a:rPr lang="es-CL" smtClean="0"/>
              <a:t>43</a:t>
            </a:fld>
            <a:endParaRPr lang="es-CL"/>
          </a:p>
        </p:txBody>
      </p:sp>
    </p:spTree>
    <p:extLst>
      <p:ext uri="{BB962C8B-B14F-4D97-AF65-F5344CB8AC3E}">
        <p14:creationId xmlns:p14="http://schemas.microsoft.com/office/powerpoint/2010/main" val="3845963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FD17B-2CAB-1A54-0B82-C82B3AD626A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5C4CB17-2B0D-4D2F-98F5-4E50EB9012C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654DA2E-883F-8408-5F76-2C346C2C4A2C}"/>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9CB7D868-EBF7-2F14-CB33-01A137D54289}"/>
              </a:ext>
            </a:extLst>
          </p:cNvPr>
          <p:cNvSpPr>
            <a:spLocks noGrp="1"/>
          </p:cNvSpPr>
          <p:nvPr>
            <p:ph type="sldNum" sz="quarter" idx="5"/>
          </p:nvPr>
        </p:nvSpPr>
        <p:spPr/>
        <p:txBody>
          <a:bodyPr/>
          <a:lstStyle/>
          <a:p>
            <a:fld id="{8F495BB2-3EDF-4379-93C8-3C61C67F9C7B}" type="slidenum">
              <a:rPr lang="es-CL" smtClean="0"/>
              <a:t>44</a:t>
            </a:fld>
            <a:endParaRPr lang="es-CL"/>
          </a:p>
        </p:txBody>
      </p:sp>
    </p:spTree>
    <p:extLst>
      <p:ext uri="{BB962C8B-B14F-4D97-AF65-F5344CB8AC3E}">
        <p14:creationId xmlns:p14="http://schemas.microsoft.com/office/powerpoint/2010/main" val="1241770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7E707-8B9B-538E-3EE3-9E64A2A1465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AACB57-C67F-7C2F-957F-353140A9D07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CC223F2-1284-C6E4-441D-9BAE7F9797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442C6983-0572-258C-C8C4-0D699416CE0F}"/>
              </a:ext>
            </a:extLst>
          </p:cNvPr>
          <p:cNvSpPr>
            <a:spLocks noGrp="1"/>
          </p:cNvSpPr>
          <p:nvPr>
            <p:ph type="sldNum" sz="quarter" idx="5"/>
          </p:nvPr>
        </p:nvSpPr>
        <p:spPr/>
        <p:txBody>
          <a:bodyPr/>
          <a:lstStyle/>
          <a:p>
            <a:fld id="{8F495BB2-3EDF-4379-93C8-3C61C67F9C7B}" type="slidenum">
              <a:rPr lang="es-CL" smtClean="0"/>
              <a:t>7</a:t>
            </a:fld>
            <a:endParaRPr lang="es-CL"/>
          </a:p>
        </p:txBody>
      </p:sp>
    </p:spTree>
    <p:extLst>
      <p:ext uri="{BB962C8B-B14F-4D97-AF65-F5344CB8AC3E}">
        <p14:creationId xmlns:p14="http://schemas.microsoft.com/office/powerpoint/2010/main" val="8389284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1E469-6194-EFD9-87B0-AC7503232E3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574CD8C-A0C9-E982-6DEC-3DC2443E31D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C75E087-8983-F546-12C2-5A06F2B00CB5}"/>
              </a:ext>
            </a:extLst>
          </p:cNvPr>
          <p:cNvSpPr>
            <a:spLocks noGrp="1"/>
          </p:cNvSpPr>
          <p:nvPr>
            <p:ph type="body" idx="1"/>
          </p:nvPr>
        </p:nvSpPr>
        <p:spPr/>
        <p:txBody>
          <a:bodyPr/>
          <a:lstStyle/>
          <a:p>
            <a:endParaRPr lang="es-CL"/>
          </a:p>
        </p:txBody>
      </p:sp>
      <p:sp>
        <p:nvSpPr>
          <p:cNvPr id="4" name="Marcador de número de diapositiva 3">
            <a:extLst>
              <a:ext uri="{FF2B5EF4-FFF2-40B4-BE49-F238E27FC236}">
                <a16:creationId xmlns:a16="http://schemas.microsoft.com/office/drawing/2014/main" id="{44D9AD97-1657-C53E-C208-FF8C12F59E20}"/>
              </a:ext>
            </a:extLst>
          </p:cNvPr>
          <p:cNvSpPr>
            <a:spLocks noGrp="1"/>
          </p:cNvSpPr>
          <p:nvPr>
            <p:ph type="sldNum" sz="quarter" idx="5"/>
          </p:nvPr>
        </p:nvSpPr>
        <p:spPr/>
        <p:txBody>
          <a:bodyPr/>
          <a:lstStyle/>
          <a:p>
            <a:fld id="{8F495BB2-3EDF-4379-93C8-3C61C67F9C7B}" type="slidenum">
              <a:rPr lang="es-CL" smtClean="0"/>
              <a:t>46</a:t>
            </a:fld>
            <a:endParaRPr lang="es-CL"/>
          </a:p>
        </p:txBody>
      </p:sp>
    </p:spTree>
    <p:extLst>
      <p:ext uri="{BB962C8B-B14F-4D97-AF65-F5344CB8AC3E}">
        <p14:creationId xmlns:p14="http://schemas.microsoft.com/office/powerpoint/2010/main" val="15468623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93D85-AF16-E2AE-1D47-EF707F219A8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756D348-C234-6E62-655C-C271E7BD223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BC27E23-9001-F97A-7FCE-3750C6EAA1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8E1E4C38-3C2E-6ABD-151B-38D5D0654625}"/>
              </a:ext>
            </a:extLst>
          </p:cNvPr>
          <p:cNvSpPr>
            <a:spLocks noGrp="1"/>
          </p:cNvSpPr>
          <p:nvPr>
            <p:ph type="sldNum" sz="quarter" idx="5"/>
          </p:nvPr>
        </p:nvSpPr>
        <p:spPr/>
        <p:txBody>
          <a:bodyPr/>
          <a:lstStyle/>
          <a:p>
            <a:fld id="{8F495BB2-3EDF-4379-93C8-3C61C67F9C7B}" type="slidenum">
              <a:rPr lang="es-CL" smtClean="0"/>
              <a:t>47</a:t>
            </a:fld>
            <a:endParaRPr lang="es-CL"/>
          </a:p>
        </p:txBody>
      </p:sp>
    </p:spTree>
    <p:extLst>
      <p:ext uri="{BB962C8B-B14F-4D97-AF65-F5344CB8AC3E}">
        <p14:creationId xmlns:p14="http://schemas.microsoft.com/office/powerpoint/2010/main" val="11152119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A817-E282-7B73-CEA3-6BE37BED58C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50A0F1E-11A2-85FB-DA21-8B74B004C60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F7742AE-42F5-7F4C-3A72-CF30689926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B4D6BE8E-B099-3398-31DF-2C92A5A2281A}"/>
              </a:ext>
            </a:extLst>
          </p:cNvPr>
          <p:cNvSpPr>
            <a:spLocks noGrp="1"/>
          </p:cNvSpPr>
          <p:nvPr>
            <p:ph type="sldNum" sz="quarter" idx="5"/>
          </p:nvPr>
        </p:nvSpPr>
        <p:spPr/>
        <p:txBody>
          <a:bodyPr/>
          <a:lstStyle/>
          <a:p>
            <a:fld id="{8F495BB2-3EDF-4379-93C8-3C61C67F9C7B}" type="slidenum">
              <a:rPr lang="es-CL" smtClean="0"/>
              <a:t>48</a:t>
            </a:fld>
            <a:endParaRPr lang="es-CL"/>
          </a:p>
        </p:txBody>
      </p:sp>
    </p:spTree>
    <p:extLst>
      <p:ext uri="{BB962C8B-B14F-4D97-AF65-F5344CB8AC3E}">
        <p14:creationId xmlns:p14="http://schemas.microsoft.com/office/powerpoint/2010/main" val="40905846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A99B8-B47E-DBF9-CD54-8C7C60FD1F4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1A1C8CD-5D1B-765D-1604-A67E99DB5C1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BEFAE61-6920-2ED8-48A4-49C3D40727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DF3A8C00-4E00-6BAD-8AA8-66DCA8FE4DF0}"/>
              </a:ext>
            </a:extLst>
          </p:cNvPr>
          <p:cNvSpPr>
            <a:spLocks noGrp="1"/>
          </p:cNvSpPr>
          <p:nvPr>
            <p:ph type="sldNum" sz="quarter" idx="5"/>
          </p:nvPr>
        </p:nvSpPr>
        <p:spPr/>
        <p:txBody>
          <a:bodyPr/>
          <a:lstStyle/>
          <a:p>
            <a:fld id="{8F495BB2-3EDF-4379-93C8-3C61C67F9C7B}" type="slidenum">
              <a:rPr lang="es-CL" smtClean="0"/>
              <a:t>49</a:t>
            </a:fld>
            <a:endParaRPr lang="es-CL"/>
          </a:p>
        </p:txBody>
      </p:sp>
    </p:spTree>
    <p:extLst>
      <p:ext uri="{BB962C8B-B14F-4D97-AF65-F5344CB8AC3E}">
        <p14:creationId xmlns:p14="http://schemas.microsoft.com/office/powerpoint/2010/main" val="24718531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8CEBA-916B-144B-AD88-88BD5DFE869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BAF61DC-CD90-C117-D778-62CEB9B76B3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BD6C4AA-BF26-2672-73C7-3C74744FB0F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4BE2CB65-28E5-97E9-29BD-BD3EC1048A70}"/>
              </a:ext>
            </a:extLst>
          </p:cNvPr>
          <p:cNvSpPr>
            <a:spLocks noGrp="1"/>
          </p:cNvSpPr>
          <p:nvPr>
            <p:ph type="sldNum" sz="quarter" idx="5"/>
          </p:nvPr>
        </p:nvSpPr>
        <p:spPr/>
        <p:txBody>
          <a:bodyPr/>
          <a:lstStyle/>
          <a:p>
            <a:fld id="{8F495BB2-3EDF-4379-93C8-3C61C67F9C7B}" type="slidenum">
              <a:rPr lang="es-CL" smtClean="0"/>
              <a:t>50</a:t>
            </a:fld>
            <a:endParaRPr lang="es-CL"/>
          </a:p>
        </p:txBody>
      </p:sp>
    </p:spTree>
    <p:extLst>
      <p:ext uri="{BB962C8B-B14F-4D97-AF65-F5344CB8AC3E}">
        <p14:creationId xmlns:p14="http://schemas.microsoft.com/office/powerpoint/2010/main" val="3079534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FA28B-0044-03D3-64C9-5F23DBB4209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0B71899-0700-19BA-52E5-09AAF32D064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56DEF12-AD1F-70ED-4C47-BF7C418DAD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318E1F59-17E3-0F67-C7A7-87F5210F7DFC}"/>
              </a:ext>
            </a:extLst>
          </p:cNvPr>
          <p:cNvSpPr>
            <a:spLocks noGrp="1"/>
          </p:cNvSpPr>
          <p:nvPr>
            <p:ph type="sldNum" sz="quarter" idx="5"/>
          </p:nvPr>
        </p:nvSpPr>
        <p:spPr/>
        <p:txBody>
          <a:bodyPr/>
          <a:lstStyle/>
          <a:p>
            <a:fld id="{8F495BB2-3EDF-4379-93C8-3C61C67F9C7B}" type="slidenum">
              <a:rPr lang="es-CL" smtClean="0"/>
              <a:t>51</a:t>
            </a:fld>
            <a:endParaRPr lang="es-CL"/>
          </a:p>
        </p:txBody>
      </p:sp>
    </p:spTree>
    <p:extLst>
      <p:ext uri="{BB962C8B-B14F-4D97-AF65-F5344CB8AC3E}">
        <p14:creationId xmlns:p14="http://schemas.microsoft.com/office/powerpoint/2010/main" val="3721850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ECE3D-F297-C520-8CE5-6EE8FE47918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59F39CE-A96E-E358-24F4-A36A7DF65AE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FB83D37-EBFC-DC3E-6B49-9FF8AD8F06D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11E5F068-0F13-3CFE-C223-14FA6BC7DD6E}"/>
              </a:ext>
            </a:extLst>
          </p:cNvPr>
          <p:cNvSpPr>
            <a:spLocks noGrp="1"/>
          </p:cNvSpPr>
          <p:nvPr>
            <p:ph type="sldNum" sz="quarter" idx="5"/>
          </p:nvPr>
        </p:nvSpPr>
        <p:spPr/>
        <p:txBody>
          <a:bodyPr/>
          <a:lstStyle/>
          <a:p>
            <a:fld id="{8F495BB2-3EDF-4379-93C8-3C61C67F9C7B}" type="slidenum">
              <a:rPr lang="es-CL" smtClean="0"/>
              <a:t>52</a:t>
            </a:fld>
            <a:endParaRPr lang="es-CL"/>
          </a:p>
        </p:txBody>
      </p:sp>
    </p:spTree>
    <p:extLst>
      <p:ext uri="{BB962C8B-B14F-4D97-AF65-F5344CB8AC3E}">
        <p14:creationId xmlns:p14="http://schemas.microsoft.com/office/powerpoint/2010/main" val="18769836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8AE87-FD60-970A-2524-12633A0940C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B4F86F1-DC8C-8F76-51CF-1B0EA2092B7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1CC2E42-2D75-5665-4823-13AF890429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273BA0FE-8021-C3B3-FF6C-C37FF1554A9C}"/>
              </a:ext>
            </a:extLst>
          </p:cNvPr>
          <p:cNvSpPr>
            <a:spLocks noGrp="1"/>
          </p:cNvSpPr>
          <p:nvPr>
            <p:ph type="sldNum" sz="quarter" idx="5"/>
          </p:nvPr>
        </p:nvSpPr>
        <p:spPr/>
        <p:txBody>
          <a:bodyPr/>
          <a:lstStyle/>
          <a:p>
            <a:fld id="{8F495BB2-3EDF-4379-93C8-3C61C67F9C7B}" type="slidenum">
              <a:rPr lang="es-CL" smtClean="0"/>
              <a:t>53</a:t>
            </a:fld>
            <a:endParaRPr lang="es-CL"/>
          </a:p>
        </p:txBody>
      </p:sp>
    </p:spTree>
    <p:extLst>
      <p:ext uri="{BB962C8B-B14F-4D97-AF65-F5344CB8AC3E}">
        <p14:creationId xmlns:p14="http://schemas.microsoft.com/office/powerpoint/2010/main" val="26312921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051D0-74C7-312C-AA2C-23FDED98DB3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6B2E627-D812-4DFA-FE10-36C333817D7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83AF379-0D61-3CEC-05E4-CA1BEDCEC6C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43474E7E-A1BD-B97A-9D93-F71C5589E1CF}"/>
              </a:ext>
            </a:extLst>
          </p:cNvPr>
          <p:cNvSpPr>
            <a:spLocks noGrp="1"/>
          </p:cNvSpPr>
          <p:nvPr>
            <p:ph type="sldNum" sz="quarter" idx="5"/>
          </p:nvPr>
        </p:nvSpPr>
        <p:spPr/>
        <p:txBody>
          <a:bodyPr/>
          <a:lstStyle/>
          <a:p>
            <a:fld id="{8F495BB2-3EDF-4379-93C8-3C61C67F9C7B}" type="slidenum">
              <a:rPr lang="es-CL" smtClean="0"/>
              <a:t>54</a:t>
            </a:fld>
            <a:endParaRPr lang="es-CL"/>
          </a:p>
        </p:txBody>
      </p:sp>
    </p:spTree>
    <p:extLst>
      <p:ext uri="{BB962C8B-B14F-4D97-AF65-F5344CB8AC3E}">
        <p14:creationId xmlns:p14="http://schemas.microsoft.com/office/powerpoint/2010/main" val="14337101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44850-12FF-2662-C696-44DA21E7EE3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FAEB37E-C7F5-1C2C-D1CD-ED48C44682A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94CD996-7C85-5EF3-0DCD-93ECB1E1286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6EBDCD6B-A333-816B-A74F-4E75726946C3}"/>
              </a:ext>
            </a:extLst>
          </p:cNvPr>
          <p:cNvSpPr>
            <a:spLocks noGrp="1"/>
          </p:cNvSpPr>
          <p:nvPr>
            <p:ph type="sldNum" sz="quarter" idx="5"/>
          </p:nvPr>
        </p:nvSpPr>
        <p:spPr/>
        <p:txBody>
          <a:bodyPr/>
          <a:lstStyle/>
          <a:p>
            <a:fld id="{8F495BB2-3EDF-4379-93C8-3C61C67F9C7B}" type="slidenum">
              <a:rPr lang="es-CL" smtClean="0"/>
              <a:t>55</a:t>
            </a:fld>
            <a:endParaRPr lang="es-CL"/>
          </a:p>
        </p:txBody>
      </p:sp>
    </p:spTree>
    <p:extLst>
      <p:ext uri="{BB962C8B-B14F-4D97-AF65-F5344CB8AC3E}">
        <p14:creationId xmlns:p14="http://schemas.microsoft.com/office/powerpoint/2010/main" val="845212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4EBFD-8ACF-B593-92F7-D549D08650F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FF8FF45-0D85-AF7B-3B1C-5E586484047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481CAF7-B486-0EE6-5187-C54EFCCCAB7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85BD31BA-4DF1-DB2C-E074-8EE6F37488B7}"/>
              </a:ext>
            </a:extLst>
          </p:cNvPr>
          <p:cNvSpPr>
            <a:spLocks noGrp="1"/>
          </p:cNvSpPr>
          <p:nvPr>
            <p:ph type="sldNum" sz="quarter" idx="5"/>
          </p:nvPr>
        </p:nvSpPr>
        <p:spPr/>
        <p:txBody>
          <a:bodyPr/>
          <a:lstStyle/>
          <a:p>
            <a:fld id="{8F495BB2-3EDF-4379-93C8-3C61C67F9C7B}" type="slidenum">
              <a:rPr lang="es-CL" smtClean="0"/>
              <a:t>8</a:t>
            </a:fld>
            <a:endParaRPr lang="es-CL"/>
          </a:p>
        </p:txBody>
      </p:sp>
    </p:spTree>
    <p:extLst>
      <p:ext uri="{BB962C8B-B14F-4D97-AF65-F5344CB8AC3E}">
        <p14:creationId xmlns:p14="http://schemas.microsoft.com/office/powerpoint/2010/main" val="36609257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19FD9-221D-5ABA-2092-5E389DF3204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302A5EB-80B5-0DDE-4923-D9E55B95962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F51FF14-4E18-8A31-86AD-E7C23258AA54}"/>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A025866F-2DD6-14AE-3279-FCB31E9810A6}"/>
              </a:ext>
            </a:extLst>
          </p:cNvPr>
          <p:cNvSpPr>
            <a:spLocks noGrp="1"/>
          </p:cNvSpPr>
          <p:nvPr>
            <p:ph type="sldNum" sz="quarter" idx="5"/>
          </p:nvPr>
        </p:nvSpPr>
        <p:spPr/>
        <p:txBody>
          <a:bodyPr/>
          <a:lstStyle/>
          <a:p>
            <a:fld id="{8F495BB2-3EDF-4379-93C8-3C61C67F9C7B}" type="slidenum">
              <a:rPr lang="es-CL" smtClean="0"/>
              <a:t>57</a:t>
            </a:fld>
            <a:endParaRPr lang="es-CL"/>
          </a:p>
        </p:txBody>
      </p:sp>
    </p:spTree>
    <p:extLst>
      <p:ext uri="{BB962C8B-B14F-4D97-AF65-F5344CB8AC3E}">
        <p14:creationId xmlns:p14="http://schemas.microsoft.com/office/powerpoint/2010/main" val="10127155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B14BE-EC89-F625-6728-B4F3B1BD90F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2AE517A-AF53-3341-F1FD-9C5FC462F51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647FD81-470A-85B9-07D9-373A42849FD2}"/>
              </a:ext>
            </a:extLst>
          </p:cNvPr>
          <p:cNvSpPr>
            <a:spLocks noGrp="1"/>
          </p:cNvSpPr>
          <p:nvPr>
            <p:ph type="body" idx="1"/>
          </p:nvPr>
        </p:nvSpPr>
        <p:spPr/>
        <p:txBody>
          <a:bodyPr/>
          <a:lstStyle/>
          <a:p>
            <a:r>
              <a:rPr lang="es-CL"/>
              <a:t>Reflexión guiada</a:t>
            </a:r>
            <a:endParaRPr lang="es-ES"/>
          </a:p>
          <a:p>
            <a:r>
              <a:rPr lang="es-CL"/>
              <a:t>Pedir a uno o dos grupos que compartan sus respuestas. Luego reforzar con estos conceptos:</a:t>
            </a:r>
          </a:p>
          <a:p>
            <a:pPr marL="171450" indent="-171450">
              <a:buFont typeface="Arial"/>
              <a:buChar char="•"/>
            </a:pPr>
            <a:r>
              <a:rPr lang="es-CL" b="1"/>
              <a:t>Fuentes de datos</a:t>
            </a:r>
            <a:r>
              <a:rPr lang="es-CL"/>
              <a:t> (ventas, inventario, clima)</a:t>
            </a:r>
          </a:p>
          <a:p>
            <a:pPr marL="171450" indent="-171450">
              <a:buFont typeface="Arial"/>
              <a:buChar char="•"/>
            </a:pPr>
            <a:r>
              <a:rPr lang="es-CL" b="1"/>
              <a:t>Transformación</a:t>
            </a:r>
            <a:r>
              <a:rPr lang="es-CL"/>
              <a:t> (limpieza, combinación)</a:t>
            </a:r>
            <a:endParaRPr lang="es-CL">
              <a:ea typeface="Calibri"/>
              <a:cs typeface="Calibri"/>
            </a:endParaRPr>
          </a:p>
          <a:p>
            <a:pPr marL="171450" indent="-171450">
              <a:buFont typeface="Arial"/>
              <a:buChar char="•"/>
            </a:pPr>
            <a:r>
              <a:rPr lang="es-CL" b="1"/>
              <a:t>Modelado</a:t>
            </a:r>
            <a:r>
              <a:rPr lang="es-CL"/>
              <a:t> (relaciones entre tablas)</a:t>
            </a:r>
            <a:endParaRPr lang="es-CL">
              <a:ea typeface="Calibri"/>
              <a:cs typeface="Calibri"/>
            </a:endParaRPr>
          </a:p>
          <a:p>
            <a:pPr marL="171450" indent="-171450">
              <a:buFont typeface="Arial"/>
              <a:buChar char="•"/>
            </a:pPr>
            <a:r>
              <a:rPr lang="es-CL" b="1"/>
              <a:t>Visualización</a:t>
            </a:r>
            <a:r>
              <a:rPr lang="es-CL"/>
              <a:t> (</a:t>
            </a:r>
            <a:r>
              <a:rPr lang="es-CL" err="1"/>
              <a:t>KPIs</a:t>
            </a:r>
            <a:r>
              <a:rPr lang="es-CL"/>
              <a:t> por sucursal, gráficos de líneas de ventas, etc.)</a:t>
            </a:r>
            <a:endParaRPr lang="es-CL">
              <a:ea typeface="Calibri"/>
              <a:cs typeface="Calibri"/>
            </a:endParaRPr>
          </a:p>
          <a:p>
            <a:pPr marL="171450" indent="-171450">
              <a:buFont typeface="Arial"/>
              <a:buChar char="•"/>
            </a:pPr>
            <a:r>
              <a:rPr lang="es-CL" b="1"/>
              <a:t>Toma de decisiones</a:t>
            </a:r>
            <a:r>
              <a:rPr lang="es-CL"/>
              <a:t> (logística, personal, marketing)</a:t>
            </a:r>
            <a:endParaRPr lang="es-CL">
              <a:ea typeface="Calibri"/>
              <a:cs typeface="Calibri"/>
            </a:endParaRPr>
          </a:p>
          <a:p>
            <a:endParaRPr lang="es-CL">
              <a:ea typeface="Calibri"/>
              <a:cs typeface="Calibri"/>
            </a:endParaRPr>
          </a:p>
        </p:txBody>
      </p:sp>
      <p:sp>
        <p:nvSpPr>
          <p:cNvPr id="4" name="Marcador de número de diapositiva 3">
            <a:extLst>
              <a:ext uri="{FF2B5EF4-FFF2-40B4-BE49-F238E27FC236}">
                <a16:creationId xmlns:a16="http://schemas.microsoft.com/office/drawing/2014/main" id="{6D8B0757-4AA1-BCF8-2A46-1BA18BC69111}"/>
              </a:ext>
            </a:extLst>
          </p:cNvPr>
          <p:cNvSpPr>
            <a:spLocks noGrp="1"/>
          </p:cNvSpPr>
          <p:nvPr>
            <p:ph type="sldNum" sz="quarter" idx="5"/>
          </p:nvPr>
        </p:nvSpPr>
        <p:spPr/>
        <p:txBody>
          <a:bodyPr/>
          <a:lstStyle/>
          <a:p>
            <a:fld id="{8F495BB2-3EDF-4379-93C8-3C61C67F9C7B}" type="slidenum">
              <a:rPr lang="es-CL" smtClean="0"/>
              <a:t>58</a:t>
            </a:fld>
            <a:endParaRPr lang="es-CL"/>
          </a:p>
        </p:txBody>
      </p:sp>
    </p:spTree>
    <p:extLst>
      <p:ext uri="{BB962C8B-B14F-4D97-AF65-F5344CB8AC3E}">
        <p14:creationId xmlns:p14="http://schemas.microsoft.com/office/powerpoint/2010/main" val="694693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32AD6-5A6C-8CFD-9AAD-5A0066622DE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5A0E823-15EF-3964-B488-51F2E9CF6B5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15BDE77-0FFA-8E63-D451-55CB84DA1D2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23C92869-9E13-7DE2-4243-45104C68F6D4}"/>
              </a:ext>
            </a:extLst>
          </p:cNvPr>
          <p:cNvSpPr>
            <a:spLocks noGrp="1"/>
          </p:cNvSpPr>
          <p:nvPr>
            <p:ph type="sldNum" sz="quarter" idx="5"/>
          </p:nvPr>
        </p:nvSpPr>
        <p:spPr/>
        <p:txBody>
          <a:bodyPr/>
          <a:lstStyle/>
          <a:p>
            <a:fld id="{8F495BB2-3EDF-4379-93C8-3C61C67F9C7B}" type="slidenum">
              <a:rPr lang="es-CL" smtClean="0"/>
              <a:t>9</a:t>
            </a:fld>
            <a:endParaRPr lang="es-CL"/>
          </a:p>
        </p:txBody>
      </p:sp>
    </p:spTree>
    <p:extLst>
      <p:ext uri="{BB962C8B-B14F-4D97-AF65-F5344CB8AC3E}">
        <p14:creationId xmlns:p14="http://schemas.microsoft.com/office/powerpoint/2010/main" val="366458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76823-A045-954B-DC9A-FD856017D18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DF5DD91-43AC-7CDE-1B05-B55F84648B0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F4F3B78-AB6B-90D8-C206-BAA8C57576F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3A15D0DD-EC9F-5E28-912C-250206158BAF}"/>
              </a:ext>
            </a:extLst>
          </p:cNvPr>
          <p:cNvSpPr>
            <a:spLocks noGrp="1"/>
          </p:cNvSpPr>
          <p:nvPr>
            <p:ph type="sldNum" sz="quarter" idx="5"/>
          </p:nvPr>
        </p:nvSpPr>
        <p:spPr/>
        <p:txBody>
          <a:bodyPr/>
          <a:lstStyle/>
          <a:p>
            <a:fld id="{8F495BB2-3EDF-4379-93C8-3C61C67F9C7B}" type="slidenum">
              <a:rPr lang="es-CL" smtClean="0"/>
              <a:t>10</a:t>
            </a:fld>
            <a:endParaRPr lang="es-CL"/>
          </a:p>
        </p:txBody>
      </p:sp>
    </p:spTree>
    <p:extLst>
      <p:ext uri="{BB962C8B-B14F-4D97-AF65-F5344CB8AC3E}">
        <p14:creationId xmlns:p14="http://schemas.microsoft.com/office/powerpoint/2010/main" val="4014030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a:t>En el bloque de texto de esta diapositiva, puedes poner el texto con viñetas para anotar ideas, conceptos, cosas importantes etc.</a:t>
            </a:r>
          </a:p>
        </p:txBody>
      </p:sp>
      <p:sp>
        <p:nvSpPr>
          <p:cNvPr id="4" name="Marcador de número de diapositiva 3"/>
          <p:cNvSpPr>
            <a:spLocks noGrp="1"/>
          </p:cNvSpPr>
          <p:nvPr>
            <p:ph type="sldNum" sz="quarter" idx="5"/>
          </p:nvPr>
        </p:nvSpPr>
        <p:spPr/>
        <p:txBody>
          <a:bodyPr/>
          <a:lstStyle/>
          <a:p>
            <a:fld id="{8F495BB2-3EDF-4379-93C8-3C61C67F9C7B}" type="slidenum">
              <a:rPr lang="es-CL" smtClean="0"/>
              <a:t>11</a:t>
            </a:fld>
            <a:endParaRPr lang="es-CL"/>
          </a:p>
        </p:txBody>
      </p:sp>
    </p:spTree>
    <p:extLst>
      <p:ext uri="{BB962C8B-B14F-4D97-AF65-F5344CB8AC3E}">
        <p14:creationId xmlns:p14="http://schemas.microsoft.com/office/powerpoint/2010/main" val="1157210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42A9A-1F3C-2BB6-93CB-09CBC45B8BD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65B4F09-8A6E-FA3B-8343-8D3FA5716E1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20D4F3E-CF61-3761-A5C9-CD4B37DEB834}"/>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46A6DAF7-B3C3-D603-28BD-A5A8A9CCDE1A}"/>
              </a:ext>
            </a:extLst>
          </p:cNvPr>
          <p:cNvSpPr>
            <a:spLocks noGrp="1"/>
          </p:cNvSpPr>
          <p:nvPr>
            <p:ph type="sldNum" sz="quarter" idx="5"/>
          </p:nvPr>
        </p:nvSpPr>
        <p:spPr/>
        <p:txBody>
          <a:bodyPr/>
          <a:lstStyle/>
          <a:p>
            <a:fld id="{8F495BB2-3EDF-4379-93C8-3C61C67F9C7B}" type="slidenum">
              <a:rPr lang="es-CL" smtClean="0"/>
              <a:t>12</a:t>
            </a:fld>
            <a:endParaRPr lang="es-CL"/>
          </a:p>
        </p:txBody>
      </p:sp>
    </p:spTree>
    <p:extLst>
      <p:ext uri="{BB962C8B-B14F-4D97-AF65-F5344CB8AC3E}">
        <p14:creationId xmlns:p14="http://schemas.microsoft.com/office/powerpoint/2010/main" val="1561276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065212"/>
            <a:ext cx="3886200" cy="735013"/>
          </a:xfrm>
        </p:spPr>
        <p:txBody>
          <a:bodyPr/>
          <a:lstStyle/>
          <a:p>
            <a:r>
              <a:rPr lang="en-US"/>
              <a:t>Click to edit Master title style</a:t>
            </a:r>
          </a:p>
        </p:txBody>
      </p:sp>
      <p:sp>
        <p:nvSpPr>
          <p:cNvPr id="3" name="Subtitle 2"/>
          <p:cNvSpPr>
            <a:spLocks noGrp="1"/>
          </p:cNvSpPr>
          <p:nvPr>
            <p:ph type="subTitle" idx="1"/>
          </p:nvPr>
        </p:nvSpPr>
        <p:spPr>
          <a:xfrm>
            <a:off x="685800" y="1943100"/>
            <a:ext cx="3200400" cy="876300"/>
          </a:xfrm>
        </p:spPr>
        <p:txBody>
          <a:bodyPr/>
          <a:lstStyle>
            <a:lvl1pPr marL="0" indent="0" algn="ctr">
              <a:buNone/>
              <a:defRPr>
                <a:solidFill>
                  <a:schemeClr val="tx1">
                    <a:tint val="75000"/>
                  </a:schemeClr>
                </a:solidFill>
              </a:defRPr>
            </a:lvl1pPr>
            <a:lvl2pPr marL="228600" indent="0" algn="ctr">
              <a:buNone/>
              <a:defRPr>
                <a:solidFill>
                  <a:schemeClr val="tx1">
                    <a:tint val="75000"/>
                  </a:schemeClr>
                </a:solidFill>
              </a:defRPr>
            </a:lvl2pPr>
            <a:lvl3pPr marL="457200" indent="0" algn="ctr">
              <a:buNone/>
              <a:defRPr>
                <a:solidFill>
                  <a:schemeClr val="tx1">
                    <a:tint val="75000"/>
                  </a:schemeClr>
                </a:solidFill>
              </a:defRPr>
            </a:lvl3pPr>
            <a:lvl4pPr marL="685800" indent="0" algn="ctr">
              <a:buNone/>
              <a:defRPr>
                <a:solidFill>
                  <a:schemeClr val="tx1">
                    <a:tint val="75000"/>
                  </a:schemeClr>
                </a:solidFill>
              </a:defRPr>
            </a:lvl4pPr>
            <a:lvl5pPr marL="914400" indent="0" algn="ctr">
              <a:buNone/>
              <a:defRPr>
                <a:solidFill>
                  <a:schemeClr val="tx1">
                    <a:tint val="75000"/>
                  </a:schemeClr>
                </a:solidFill>
              </a:defRPr>
            </a:lvl5pPr>
            <a:lvl6pPr marL="1143000" indent="0" algn="ctr">
              <a:buNone/>
              <a:defRPr>
                <a:solidFill>
                  <a:schemeClr val="tx1">
                    <a:tint val="75000"/>
                  </a:schemeClr>
                </a:solidFill>
              </a:defRPr>
            </a:lvl6pPr>
            <a:lvl7pPr marL="1371600" indent="0" algn="ctr">
              <a:buNone/>
              <a:defRPr>
                <a:solidFill>
                  <a:schemeClr val="tx1">
                    <a:tint val="75000"/>
                  </a:schemeClr>
                </a:solidFill>
              </a:defRPr>
            </a:lvl7pPr>
            <a:lvl8pPr marL="1600200" indent="0" algn="ctr">
              <a:buNone/>
              <a:defRPr>
                <a:solidFill>
                  <a:schemeClr val="tx1">
                    <a:tint val="75000"/>
                  </a:schemeClr>
                </a:solidFill>
              </a:defRPr>
            </a:lvl8pPr>
            <a:lvl9pPr marL="1828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19"/>
            <a:ext cx="1028700" cy="2925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37319"/>
            <a:ext cx="3009900" cy="292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453357"/>
            <a:ext cx="3886200" cy="750094"/>
          </a:xfr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767556"/>
            <a:ext cx="2020094"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0" y="1087438"/>
            <a:ext cx="2020094" cy="1975644"/>
          </a:xfrm>
        </p:spPr>
        <p:txBody>
          <a:bodyPr>
            <a:normAutofit/>
          </a:bodyPr>
          <a:lstStyle>
            <a:lvl1pPr>
              <a:defRPr sz="1200"/>
            </a:lvl1pPr>
            <a:lvl2pPr>
              <a:defRPr sz="1200"/>
            </a:lvl2pPr>
            <a:lvl3pPr>
              <a:defRPr sz="1200"/>
            </a:lvl3pPr>
            <a:lvl4pPr>
              <a:defRPr sz="1200"/>
            </a:lvl4pPr>
            <a:lvl5pPr>
              <a:defRPr sz="12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767556"/>
            <a:ext cx="2020888"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3" y="1087438"/>
            <a:ext cx="2020888" cy="1975644"/>
          </a:xfrm>
        </p:spPr>
        <p:txBody>
          <a:bodyPr>
            <a:normAutofit/>
          </a:bodyPr>
          <a:lstStyle>
            <a:lvl1pPr>
              <a:defRPr sz="1200"/>
            </a:lvl1pPr>
            <a:lvl2pPr>
              <a:defRPr sz="1200"/>
            </a:lvl2pPr>
            <a:lvl3pPr>
              <a:defRPr sz="1200"/>
            </a:lvl3pPr>
            <a:lvl4pPr>
              <a:defRPr sz="1200"/>
            </a:lvl4pPr>
            <a:lvl5pPr>
              <a:defRPr sz="12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7" cy="581025"/>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5" y="136525"/>
            <a:ext cx="2555875" cy="2926557"/>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717550"/>
            <a:ext cx="1504157" cy="2345532"/>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306388"/>
            <a:ext cx="2743200" cy="20574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2683669"/>
            <a:ext cx="2743200" cy="402431"/>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E3C5890E-F6F7-065C-D200-CE545CEEBB4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57200" y="-464748"/>
            <a:ext cx="10058400" cy="6072996"/>
          </a:xfrm>
          <a:prstGeom prst="rect">
            <a:avLst/>
          </a:prstGeom>
        </p:spPr>
      </p:pic>
      <p:sp>
        <p:nvSpPr>
          <p:cNvPr id="2" name="Title Placeholder 1"/>
          <p:cNvSpPr>
            <a:spLocks noGrp="1"/>
          </p:cNvSpPr>
          <p:nvPr>
            <p:ph type="title"/>
          </p:nvPr>
        </p:nvSpPr>
        <p:spPr>
          <a:xfrm>
            <a:off x="228600" y="137319"/>
            <a:ext cx="4114800" cy="571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8600" y="800100"/>
            <a:ext cx="4114800" cy="22629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8600" y="3178175"/>
            <a:ext cx="1066800" cy="182563"/>
          </a:xfrm>
          <a:prstGeom prst="rect">
            <a:avLst/>
          </a:prstGeom>
        </p:spPr>
        <p:txBody>
          <a:bodyPr vert="horz" lIns="91440" tIns="45720" rIns="91440" bIns="45720" rtlCol="0" anchor="ctr"/>
          <a:lstStyle>
            <a:lvl1pPr algn="l">
              <a:defRPr sz="600">
                <a:solidFill>
                  <a:schemeClr val="tx1">
                    <a:tint val="75000"/>
                  </a:schemeClr>
                </a:solidFill>
              </a:defRPr>
            </a:lvl1pPr>
          </a:lstStyle>
          <a:p>
            <a:fld id="{1D8BD707-D9CF-40AE-B4C6-C98DA3205C09}" type="datetimeFigureOut">
              <a:rPr lang="en-US" smtClean="0"/>
              <a:pPr/>
              <a:t>8/28/2025</a:t>
            </a:fld>
            <a:endParaRPr lang="en-US"/>
          </a:p>
        </p:txBody>
      </p:sp>
      <p:sp>
        <p:nvSpPr>
          <p:cNvPr id="5" name="Footer Placeholder 4"/>
          <p:cNvSpPr>
            <a:spLocks noGrp="1"/>
          </p:cNvSpPr>
          <p:nvPr>
            <p:ph type="ftr" sz="quarter" idx="3"/>
          </p:nvPr>
        </p:nvSpPr>
        <p:spPr>
          <a:xfrm>
            <a:off x="1562100" y="3178175"/>
            <a:ext cx="1447800" cy="182563"/>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 y="3178175"/>
            <a:ext cx="1066800" cy="182563"/>
          </a:xfrm>
          <a:prstGeom prst="rect">
            <a:avLst/>
          </a:prstGeom>
        </p:spPr>
        <p:txBody>
          <a:bodyPr vert="horz" lIns="91440" tIns="45720" rIns="91440" bIns="45720" rtlCol="0" anchor="ctr"/>
          <a:lstStyle>
            <a:lvl1pPr algn="r">
              <a:defRPr sz="6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2200" b="1"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jpe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linkedin.com/pulse/how-microsoft-uses-power-platform-nick-fratello-dbh2e/"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hyperlink" Target="http://Fuerntehttps:/www.microsoft.com/es-es/power-platform/products/power-bi/downloads"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hyperlink" Target="https://www.microsoft.com/es-es/power-platform/products/power-bi/downloads"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learn.microsoft.com/es-es/training/modules/power-bi-effective-requirements/media/3-3-report-type-analytical.png#lightbox"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hyperlink" Target="https://learn.microsoft.com/es-es/training/modules/power-bi-effective-requirements/media/3-3-report-type-analytical.png#lightbox"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hyperlink" Target="https://learn.microsoft.com/es-es/training/modules/power-bi-effective-requirements/media/3-3-report-type-analytical.png#lightbox"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https://learn.microsoft.com/es-es/training/modules/power-bi-effective-requirements/media/3-3-report-type-analytical.png#lightbox"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47.jpeg"/><Relationship Id="rId4" Type="http://schemas.openxmlformats.org/officeDocument/2006/relationships/image" Target="../media/image33.sv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33.sv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33.sv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3.sv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33.sv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513" r="37249"/>
          <a:stretch>
            <a:fillRect/>
          </a:stretch>
        </p:blipFill>
        <p:spPr>
          <a:xfrm>
            <a:off x="4805136" y="0"/>
            <a:ext cx="4338864" cy="5143500"/>
          </a:xfrm>
          <a:prstGeom prst="rect">
            <a:avLst/>
          </a:prstGeom>
        </p:spPr>
      </p:pic>
      <p:grpSp>
        <p:nvGrpSpPr>
          <p:cNvPr id="3" name="Group 3"/>
          <p:cNvGrpSpPr/>
          <p:nvPr/>
        </p:nvGrpSpPr>
        <p:grpSpPr>
          <a:xfrm>
            <a:off x="-5525" y="0"/>
            <a:ext cx="4921472" cy="5143500"/>
            <a:chOff x="0" y="0"/>
            <a:chExt cx="5358610" cy="5600359"/>
          </a:xfrm>
        </p:grpSpPr>
        <p:sp>
          <p:nvSpPr>
            <p:cNvPr id="4" name="Freeform 4"/>
            <p:cNvSpPr/>
            <p:nvPr/>
          </p:nvSpPr>
          <p:spPr>
            <a:xfrm>
              <a:off x="0" y="0"/>
              <a:ext cx="5358610" cy="5600359"/>
            </a:xfrm>
            <a:custGeom>
              <a:avLst/>
              <a:gdLst/>
              <a:ahLst/>
              <a:cxnLst/>
              <a:rect l="l" t="t" r="r" b="b"/>
              <a:pathLst>
                <a:path w="5358610" h="5600359">
                  <a:moveTo>
                    <a:pt x="0" y="0"/>
                  </a:moveTo>
                  <a:lnTo>
                    <a:pt x="5358610" y="0"/>
                  </a:lnTo>
                  <a:lnTo>
                    <a:pt x="5358610" y="5600359"/>
                  </a:lnTo>
                  <a:lnTo>
                    <a:pt x="0" y="5600359"/>
                  </a:lnTo>
                  <a:close/>
                </a:path>
              </a:pathLst>
            </a:custGeom>
            <a:solidFill>
              <a:srgbClr val="3A568B"/>
            </a:solidFill>
          </p:spPr>
          <p:txBody>
            <a:bodyPr/>
            <a:lstStyle/>
            <a:p>
              <a:endParaRPr lang="es-CL"/>
            </a:p>
          </p:txBody>
        </p:sp>
      </p:grpSp>
      <p:pic>
        <p:nvPicPr>
          <p:cNvPr id="5" name="Picture 5"/>
          <p:cNvPicPr>
            <a:picLocks noChangeAspect="1"/>
          </p:cNvPicPr>
          <p:nvPr/>
        </p:nvPicPr>
        <p:blipFill>
          <a:blip r:embed="rId4">
            <a:alphaModFix amt="49000"/>
          </a:blip>
          <a:srcRect l="10791" r="10848" b="141"/>
          <a:stretch>
            <a:fillRect/>
          </a:stretch>
        </p:blipFill>
        <p:spPr>
          <a:xfrm rot="5400000">
            <a:off x="-113777" y="113777"/>
            <a:ext cx="5143500" cy="4915947"/>
          </a:xfrm>
          <a:prstGeom prst="rect">
            <a:avLst/>
          </a:prstGeom>
        </p:spPr>
      </p:pic>
      <p:pic>
        <p:nvPicPr>
          <p:cNvPr id="6" name="Picture 6"/>
          <p:cNvPicPr>
            <a:picLocks noChangeAspect="1"/>
          </p:cNvPicPr>
          <p:nvPr/>
        </p:nvPicPr>
        <p:blipFill>
          <a:blip r:embed="rId5"/>
          <a:srcRect l="31530" t="21307" r="6662" b="18133"/>
          <a:stretch>
            <a:fillRect/>
          </a:stretch>
        </p:blipFill>
        <p:spPr>
          <a:xfrm>
            <a:off x="346534" y="307901"/>
            <a:ext cx="1006604" cy="478342"/>
          </a:xfrm>
          <a:prstGeom prst="rect">
            <a:avLst/>
          </a:prstGeom>
        </p:spPr>
      </p:pic>
      <p:grpSp>
        <p:nvGrpSpPr>
          <p:cNvPr id="7" name="Group 7"/>
          <p:cNvGrpSpPr/>
          <p:nvPr/>
        </p:nvGrpSpPr>
        <p:grpSpPr>
          <a:xfrm>
            <a:off x="-228600" y="4171950"/>
            <a:ext cx="2743656" cy="582329"/>
            <a:chOff x="0" y="0"/>
            <a:chExt cx="1586510" cy="336730"/>
          </a:xfrm>
        </p:grpSpPr>
        <p:sp>
          <p:nvSpPr>
            <p:cNvPr id="8" name="Freeform 8"/>
            <p:cNvSpPr/>
            <p:nvPr/>
          </p:nvSpPr>
          <p:spPr>
            <a:xfrm>
              <a:off x="0" y="0"/>
              <a:ext cx="1586510" cy="336730"/>
            </a:xfrm>
            <a:custGeom>
              <a:avLst/>
              <a:gdLst/>
              <a:ahLst/>
              <a:cxnLst/>
              <a:rect l="l" t="t" r="r" b="b"/>
              <a:pathLst>
                <a:path w="1586510" h="336730">
                  <a:moveTo>
                    <a:pt x="53613" y="0"/>
                  </a:moveTo>
                  <a:lnTo>
                    <a:pt x="1532897" y="0"/>
                  </a:lnTo>
                  <a:cubicBezTo>
                    <a:pt x="1547116" y="0"/>
                    <a:pt x="1560753" y="5649"/>
                    <a:pt x="1570807" y="15703"/>
                  </a:cubicBezTo>
                  <a:cubicBezTo>
                    <a:pt x="1580862" y="25757"/>
                    <a:pt x="1586510" y="39394"/>
                    <a:pt x="1586510" y="53613"/>
                  </a:cubicBezTo>
                  <a:lnTo>
                    <a:pt x="1586510" y="283116"/>
                  </a:lnTo>
                  <a:cubicBezTo>
                    <a:pt x="1586510" y="312726"/>
                    <a:pt x="1562507" y="336730"/>
                    <a:pt x="1532897" y="336730"/>
                  </a:cubicBezTo>
                  <a:lnTo>
                    <a:pt x="53613" y="336730"/>
                  </a:lnTo>
                  <a:cubicBezTo>
                    <a:pt x="24003" y="336730"/>
                    <a:pt x="0" y="312726"/>
                    <a:pt x="0" y="283116"/>
                  </a:cubicBezTo>
                  <a:lnTo>
                    <a:pt x="0" y="53613"/>
                  </a:lnTo>
                  <a:cubicBezTo>
                    <a:pt x="0" y="24003"/>
                    <a:pt x="24003" y="0"/>
                    <a:pt x="53613" y="0"/>
                  </a:cubicBezTo>
                  <a:close/>
                </a:path>
              </a:pathLst>
            </a:custGeom>
            <a:solidFill>
              <a:srgbClr val="A2B7DD"/>
            </a:solidFill>
          </p:spPr>
          <p:txBody>
            <a:bodyPr/>
            <a:lstStyle/>
            <a:p>
              <a:endParaRPr lang="es-CL"/>
            </a:p>
          </p:txBody>
        </p:sp>
        <p:sp>
          <p:nvSpPr>
            <p:cNvPr id="9" name="TextBox 9"/>
            <p:cNvSpPr txBox="1"/>
            <p:nvPr/>
          </p:nvSpPr>
          <p:spPr>
            <a:xfrm>
              <a:off x="0" y="-19050"/>
              <a:ext cx="812800" cy="831850"/>
            </a:xfrm>
            <a:prstGeom prst="rect">
              <a:avLst/>
            </a:prstGeom>
          </p:spPr>
          <p:txBody>
            <a:bodyPr lIns="31236" tIns="31236" rIns="31236" bIns="31236" rtlCol="0" anchor="ctr"/>
            <a:lstStyle/>
            <a:p>
              <a:pPr algn="ctr">
                <a:lnSpc>
                  <a:spcPts val="647"/>
                </a:lnSpc>
              </a:pPr>
              <a:endParaRPr sz="450"/>
            </a:p>
          </p:txBody>
        </p:sp>
      </p:grpSp>
      <p:sp>
        <p:nvSpPr>
          <p:cNvPr id="10" name="AutoShape 10"/>
          <p:cNvSpPr/>
          <p:nvPr/>
        </p:nvSpPr>
        <p:spPr>
          <a:xfrm rot="-5400000">
            <a:off x="180895" y="4493997"/>
            <a:ext cx="350329" cy="0"/>
          </a:xfrm>
          <a:prstGeom prst="line">
            <a:avLst/>
          </a:prstGeom>
          <a:ln w="38100" cap="flat">
            <a:solidFill>
              <a:srgbClr val="FFFFFF"/>
            </a:solidFill>
            <a:prstDash val="solid"/>
            <a:headEnd type="none" w="sm" len="sm"/>
            <a:tailEnd type="none" w="sm" len="sm"/>
          </a:ln>
        </p:spPr>
        <p:txBody>
          <a:bodyPr/>
          <a:lstStyle/>
          <a:p>
            <a:endParaRPr lang="es-CL"/>
          </a:p>
        </p:txBody>
      </p:sp>
      <p:sp>
        <p:nvSpPr>
          <p:cNvPr id="11" name="TextBox 11"/>
          <p:cNvSpPr txBox="1"/>
          <p:nvPr/>
        </p:nvSpPr>
        <p:spPr>
          <a:xfrm>
            <a:off x="346534" y="2201863"/>
            <a:ext cx="4294189" cy="359073"/>
          </a:xfrm>
          <a:prstGeom prst="rect">
            <a:avLst/>
          </a:prstGeom>
        </p:spPr>
        <p:txBody>
          <a:bodyPr lIns="0" tIns="0" rIns="0" bIns="0" rtlCol="0" anchor="t">
            <a:spAutoFit/>
          </a:bodyPr>
          <a:lstStyle/>
          <a:p>
            <a:pPr>
              <a:lnSpc>
                <a:spcPts val="2750"/>
              </a:lnSpc>
            </a:pPr>
            <a:r>
              <a:rPr lang="en-US" sz="2750" b="1">
                <a:solidFill>
                  <a:srgbClr val="FFFFFF"/>
                </a:solidFill>
                <a:latin typeface="+mj-lt"/>
              </a:rPr>
              <a:t>Power BI</a:t>
            </a:r>
          </a:p>
        </p:txBody>
      </p:sp>
      <p:sp>
        <p:nvSpPr>
          <p:cNvPr id="12" name="TextBox 12"/>
          <p:cNvSpPr txBox="1"/>
          <p:nvPr/>
        </p:nvSpPr>
        <p:spPr>
          <a:xfrm>
            <a:off x="346534" y="2595563"/>
            <a:ext cx="2710893" cy="180242"/>
          </a:xfrm>
          <a:prstGeom prst="rect">
            <a:avLst/>
          </a:prstGeom>
        </p:spPr>
        <p:txBody>
          <a:bodyPr lIns="0" tIns="0" rIns="0" bIns="0" rtlCol="0" anchor="t">
            <a:spAutoFit/>
          </a:bodyPr>
          <a:lstStyle/>
          <a:p>
            <a:pPr>
              <a:lnSpc>
                <a:spcPts val="1422"/>
              </a:lnSpc>
            </a:pPr>
            <a:r>
              <a:rPr lang="en-US" sz="1400" err="1">
                <a:solidFill>
                  <a:srgbClr val="FFFFFF"/>
                </a:solidFill>
              </a:rPr>
              <a:t>Sesión</a:t>
            </a:r>
            <a:r>
              <a:rPr lang="en-US" sz="1400">
                <a:solidFill>
                  <a:srgbClr val="FFFFFF"/>
                </a:solidFill>
              </a:rPr>
              <a:t> 1</a:t>
            </a:r>
            <a:endParaRPr lang="en-US" sz="1422">
              <a:solidFill>
                <a:srgbClr val="FFFFFF"/>
              </a:solidFill>
            </a:endParaRPr>
          </a:p>
        </p:txBody>
      </p:sp>
      <p:pic>
        <p:nvPicPr>
          <p:cNvPr id="13" name="Picture 13"/>
          <p:cNvPicPr>
            <a:picLocks noChangeAspect="1"/>
          </p:cNvPicPr>
          <p:nvPr/>
        </p:nvPicPr>
        <p:blipFill rotWithShape="1">
          <a:blip r:embed="rId6"/>
          <a:srcRect l="18918" r="37710"/>
          <a:stretch/>
        </p:blipFill>
        <p:spPr>
          <a:xfrm>
            <a:off x="4915948" y="0"/>
            <a:ext cx="4228053" cy="5143500"/>
          </a:xfrm>
          <a:prstGeom prst="rect">
            <a:avLst/>
          </a:prstGeom>
        </p:spPr>
      </p:pic>
      <p:sp>
        <p:nvSpPr>
          <p:cNvPr id="14" name="TextBox 14"/>
          <p:cNvSpPr txBox="1"/>
          <p:nvPr/>
        </p:nvSpPr>
        <p:spPr>
          <a:xfrm>
            <a:off x="764338" y="4382506"/>
            <a:ext cx="1597860" cy="205377"/>
          </a:xfrm>
          <a:prstGeom prst="rect">
            <a:avLst/>
          </a:prstGeom>
        </p:spPr>
        <p:txBody>
          <a:bodyPr wrap="square" lIns="0" tIns="0" rIns="0" bIns="0" rtlCol="0" anchor="t">
            <a:spAutoFit/>
          </a:bodyPr>
          <a:lstStyle/>
          <a:p>
            <a:pPr>
              <a:lnSpc>
                <a:spcPts val="1816"/>
              </a:lnSpc>
            </a:pPr>
            <a:r>
              <a:rPr lang="en-US" sz="1297">
                <a:solidFill>
                  <a:srgbClr val="FFFFFF"/>
                </a:solidFill>
                <a:latin typeface="Montserrat Classic Bold"/>
              </a:rPr>
              <a:t>WWW.IZIED.COM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C9D42-E42A-42E4-5E3C-18E51F6405DA}"/>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3C5F0AC4-0426-37D0-E576-285ECB9B8A54}"/>
              </a:ext>
            </a:extLst>
          </p:cNvPr>
          <p:cNvSpPr txBox="1"/>
          <p:nvPr/>
        </p:nvSpPr>
        <p:spPr>
          <a:xfrm>
            <a:off x="710064" y="727171"/>
            <a:ext cx="7694375" cy="292388"/>
          </a:xfrm>
          <a:prstGeom prst="rect">
            <a:avLst/>
          </a:prstGeom>
        </p:spPr>
        <p:txBody>
          <a:bodyPr wrap="square" lIns="0" tIns="0" rIns="0" bIns="0" rtlCol="0" anchor="t">
            <a:spAutoFit/>
          </a:bodyPr>
          <a:lstStyle/>
          <a:p>
            <a:pPr algn="ctr"/>
            <a:r>
              <a:rPr lang="en-US" sz="1900" b="1">
                <a:solidFill>
                  <a:srgbClr val="1F3B72"/>
                </a:solidFill>
                <a:latin typeface="Roboto Slab"/>
                <a:ea typeface="Roboto Slab"/>
                <a:cs typeface="Roboto Slab"/>
              </a:rPr>
              <a:t>ETAPAS DE UN PROYECTO BI</a:t>
            </a:r>
            <a:endParaRPr lang="es-ES"/>
          </a:p>
        </p:txBody>
      </p:sp>
      <p:grpSp>
        <p:nvGrpSpPr>
          <p:cNvPr id="7" name="Group 7">
            <a:extLst>
              <a:ext uri="{FF2B5EF4-FFF2-40B4-BE49-F238E27FC236}">
                <a16:creationId xmlns:a16="http://schemas.microsoft.com/office/drawing/2014/main" id="{A7F67DB3-6DD7-35ED-3B17-E847AF215EAB}"/>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6D971344-F515-8B04-65DE-3016F47BFF7F}"/>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2F2184A6-5972-B2DC-60D8-8450E5936A3A}"/>
              </a:ext>
            </a:extLst>
          </p:cNvPr>
          <p:cNvSpPr/>
          <p:nvPr/>
        </p:nvSpPr>
        <p:spPr>
          <a:xfrm>
            <a:off x="4380585" y="514350"/>
            <a:ext cx="382830" cy="85686"/>
          </a:xfrm>
          <a:prstGeom prst="rect">
            <a:avLst/>
          </a:prstGeom>
          <a:solidFill>
            <a:srgbClr val="6DC53A"/>
          </a:solidFill>
        </p:spPr>
        <p:txBody>
          <a:bodyPr/>
          <a:lstStyle/>
          <a:p>
            <a:endParaRPr lang="es-CL"/>
          </a:p>
        </p:txBody>
      </p:sp>
      <p:pic>
        <p:nvPicPr>
          <p:cNvPr id="2" name="Imagen 1" descr="Interfaz de usuario gráfica, Aplicación&#10;&#10;El contenido generado por IA puede ser incorrecto.">
            <a:extLst>
              <a:ext uri="{FF2B5EF4-FFF2-40B4-BE49-F238E27FC236}">
                <a16:creationId xmlns:a16="http://schemas.microsoft.com/office/drawing/2014/main" id="{835CFA2D-F90D-9C35-733C-08FA0AA95D57}"/>
              </a:ext>
            </a:extLst>
          </p:cNvPr>
          <p:cNvPicPr>
            <a:picLocks noChangeAspect="1"/>
          </p:cNvPicPr>
          <p:nvPr/>
        </p:nvPicPr>
        <p:blipFill>
          <a:blip r:embed="rId3"/>
          <a:stretch>
            <a:fillRect/>
          </a:stretch>
        </p:blipFill>
        <p:spPr>
          <a:xfrm>
            <a:off x="0" y="1209976"/>
            <a:ext cx="9144000" cy="2723549"/>
          </a:xfrm>
          <a:prstGeom prst="rect">
            <a:avLst/>
          </a:prstGeom>
        </p:spPr>
      </p:pic>
    </p:spTree>
    <p:extLst>
      <p:ext uri="{BB962C8B-B14F-4D97-AF65-F5344CB8AC3E}">
        <p14:creationId xmlns:p14="http://schemas.microsoft.com/office/powerpoint/2010/main" val="2035818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CB119618-90C8-1953-7C56-13531C818242}"/>
              </a:ext>
            </a:extLst>
          </p:cNvPr>
          <p:cNvSpPr/>
          <p:nvPr/>
        </p:nvSpPr>
        <p:spPr>
          <a:xfrm>
            <a:off x="5484819" y="454642"/>
            <a:ext cx="3468237" cy="40418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CL" sz="1400" dirty="0">
              <a:ea typeface="Roboto"/>
              <a:cs typeface="Roboto"/>
            </a:endParaRPr>
          </a:p>
        </p:txBody>
      </p:sp>
      <p:grpSp>
        <p:nvGrpSpPr>
          <p:cNvPr id="4" name="Group 4"/>
          <p:cNvGrpSpPr/>
          <p:nvPr/>
        </p:nvGrpSpPr>
        <p:grpSpPr>
          <a:xfrm>
            <a:off x="0" y="4719068"/>
            <a:ext cx="9144000" cy="424432"/>
            <a:chOff x="0" y="0"/>
            <a:chExt cx="6186311" cy="287147"/>
          </a:xfrm>
        </p:grpSpPr>
        <p:sp>
          <p:nvSpPr>
            <p:cNvPr id="5" name="Freeform 5"/>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6" name="TextBox 6"/>
          <p:cNvSpPr txBox="1"/>
          <p:nvPr/>
        </p:nvSpPr>
        <p:spPr>
          <a:xfrm>
            <a:off x="514350" y="849376"/>
            <a:ext cx="4969462" cy="320601"/>
          </a:xfrm>
          <a:prstGeom prst="rect">
            <a:avLst/>
          </a:prstGeom>
        </p:spPr>
        <p:txBody>
          <a:bodyPr wrap="square" lIns="0" tIns="0" rIns="0" bIns="0" rtlCol="0" anchor="t">
            <a:spAutoFit/>
          </a:bodyPr>
          <a:lstStyle/>
          <a:p>
            <a:pPr>
              <a:lnSpc>
                <a:spcPts val="2460"/>
              </a:lnSpc>
            </a:pPr>
            <a:r>
              <a:rPr lang="en-US" sz="2450" b="1" err="1">
                <a:solidFill>
                  <a:srgbClr val="253656"/>
                </a:solidFill>
                <a:latin typeface="+mj-lt"/>
              </a:rPr>
              <a:t>Cuadrante</a:t>
            </a:r>
            <a:r>
              <a:rPr lang="en-US" sz="2450" b="1">
                <a:solidFill>
                  <a:srgbClr val="253656"/>
                </a:solidFill>
                <a:latin typeface="+mj-lt"/>
              </a:rPr>
              <a:t> </a:t>
            </a:r>
            <a:r>
              <a:rPr lang="en-US" sz="2450" b="1" err="1">
                <a:solidFill>
                  <a:srgbClr val="253656"/>
                </a:solidFill>
                <a:latin typeface="+mj-lt"/>
              </a:rPr>
              <a:t>mágico</a:t>
            </a:r>
            <a:r>
              <a:rPr lang="en-US" sz="2450" b="1">
                <a:solidFill>
                  <a:srgbClr val="253656"/>
                </a:solidFill>
                <a:latin typeface="+mj-lt"/>
              </a:rPr>
              <a:t> de Gartner </a:t>
            </a:r>
            <a:endParaRPr lang="es-ES"/>
          </a:p>
        </p:txBody>
      </p:sp>
      <p:sp>
        <p:nvSpPr>
          <p:cNvPr id="7" name="AutoShape 7"/>
          <p:cNvSpPr/>
          <p:nvPr/>
        </p:nvSpPr>
        <p:spPr>
          <a:xfrm>
            <a:off x="514350" y="742646"/>
            <a:ext cx="382830" cy="85686"/>
          </a:xfrm>
          <a:prstGeom prst="rect">
            <a:avLst/>
          </a:prstGeom>
          <a:solidFill>
            <a:srgbClr val="6DC53A"/>
          </a:solidFill>
        </p:spPr>
        <p:txBody>
          <a:bodyPr/>
          <a:lstStyle/>
          <a:p>
            <a:endParaRPr lang="es-CL"/>
          </a:p>
        </p:txBody>
      </p:sp>
      <p:sp>
        <p:nvSpPr>
          <p:cNvPr id="8" name="TextBox 8"/>
          <p:cNvSpPr txBox="1"/>
          <p:nvPr/>
        </p:nvSpPr>
        <p:spPr>
          <a:xfrm>
            <a:off x="514350" y="2082745"/>
            <a:ext cx="4908160" cy="738664"/>
          </a:xfrm>
          <a:prstGeom prst="rect">
            <a:avLst/>
          </a:prstGeom>
        </p:spPr>
        <p:txBody>
          <a:bodyPr lIns="0" tIns="0" rIns="0" bIns="0" rtlCol="0" anchor="t">
            <a:spAutoFit/>
          </a:bodyPr>
          <a:lstStyle/>
          <a:p>
            <a:pPr algn="just"/>
            <a:r>
              <a:rPr lang="es-CL" sz="1200"/>
              <a:t>Gartner menciona que “</a:t>
            </a:r>
            <a:r>
              <a:rPr lang="es-CL" sz="1200" err="1"/>
              <a:t>Power</a:t>
            </a:r>
            <a:r>
              <a:rPr lang="es-CL" sz="1200"/>
              <a:t> BI es la mejor plataforma de analítica</a:t>
            </a:r>
            <a:r>
              <a:rPr lang="es-CL" sz="1200">
                <a:ea typeface="Roboto"/>
                <a:cs typeface="Roboto"/>
              </a:rPr>
              <a:t> </a:t>
            </a:r>
            <a:r>
              <a:rPr lang="es-CL" sz="1200"/>
              <a:t>y BI del mercado por su integración y visión conjunta con Microsoft 365</a:t>
            </a:r>
            <a:r>
              <a:rPr lang="es-CL" sz="1200" b="0" i="0">
                <a:effectLst/>
              </a:rPr>
              <a:t>, </a:t>
            </a:r>
            <a:r>
              <a:rPr lang="es-CL" sz="1200" err="1"/>
              <a:t>Teams</a:t>
            </a:r>
            <a:r>
              <a:rPr lang="es-CL" sz="1200"/>
              <a:t> y Azure</a:t>
            </a:r>
            <a:r>
              <a:rPr lang="es-CL" sz="1200" b="0" i="0">
                <a:effectLst/>
              </a:rPr>
              <a:t>, </a:t>
            </a:r>
            <a:r>
              <a:rPr lang="es-CL" sz="1200"/>
              <a:t>por su amplitud de capacidades y por su competitiva relación calidad/precio único”</a:t>
            </a:r>
            <a:endParaRPr lang="es-ES"/>
          </a:p>
        </p:txBody>
      </p:sp>
      <p:sp>
        <p:nvSpPr>
          <p:cNvPr id="9" name="TextBox 9"/>
          <p:cNvSpPr txBox="1"/>
          <p:nvPr/>
        </p:nvSpPr>
        <p:spPr>
          <a:xfrm>
            <a:off x="514350" y="1255544"/>
            <a:ext cx="4904571" cy="461665"/>
          </a:xfrm>
          <a:prstGeom prst="rect">
            <a:avLst/>
          </a:prstGeom>
        </p:spPr>
        <p:txBody>
          <a:bodyPr wrap="square" lIns="0" tIns="0" rIns="0" bIns="0" rtlCol="0" anchor="t">
            <a:spAutoFit/>
          </a:bodyPr>
          <a:lstStyle/>
          <a:p>
            <a:r>
              <a:rPr lang="en-US" sz="1500" dirty="0">
                <a:solidFill>
                  <a:srgbClr val="3A568B"/>
                </a:solidFill>
                <a:latin typeface="Roboto Slab Regular Bold"/>
              </a:rPr>
              <a:t>De </a:t>
            </a:r>
            <a:r>
              <a:rPr lang="en-US" sz="1500" dirty="0" err="1">
                <a:solidFill>
                  <a:srgbClr val="3A568B"/>
                </a:solidFill>
                <a:latin typeface="Roboto Slab Regular Bold"/>
              </a:rPr>
              <a:t>plataformas</a:t>
            </a:r>
            <a:r>
              <a:rPr lang="en-US" sz="1500" dirty="0">
                <a:solidFill>
                  <a:srgbClr val="3A568B"/>
                </a:solidFill>
                <a:latin typeface="Roboto Slab Regular Bold"/>
              </a:rPr>
              <a:t> </a:t>
            </a:r>
            <a:r>
              <a:rPr lang="en-US" sz="1500" dirty="0" err="1">
                <a:solidFill>
                  <a:srgbClr val="3A568B"/>
                </a:solidFill>
                <a:latin typeface="Roboto Slab Regular Bold"/>
              </a:rPr>
              <a:t>analíticas</a:t>
            </a:r>
            <a:r>
              <a:rPr lang="en-US" sz="1500" dirty="0">
                <a:solidFill>
                  <a:srgbClr val="3A568B"/>
                </a:solidFill>
                <a:latin typeface="Roboto Slab Regular Bold"/>
              </a:rPr>
              <a:t> y de business intelligence (ABI) 2025</a:t>
            </a:r>
          </a:p>
        </p:txBody>
      </p:sp>
      <p:pic>
        <p:nvPicPr>
          <p:cNvPr id="14" name="Imagen 13" descr="Diagrama&#10;&#10;El contenido generado por inteligencia artificial puede ser incorrecto.">
            <a:extLst>
              <a:ext uri="{FF2B5EF4-FFF2-40B4-BE49-F238E27FC236}">
                <a16:creationId xmlns:a16="http://schemas.microsoft.com/office/drawing/2014/main" id="{1CF72E5A-55C2-91BD-40D1-5DE37E32250B}"/>
              </a:ext>
            </a:extLst>
          </p:cNvPr>
          <p:cNvPicPr>
            <a:picLocks noChangeAspect="1"/>
          </p:cNvPicPr>
          <p:nvPr/>
        </p:nvPicPr>
        <p:blipFill>
          <a:blip r:embed="rId3"/>
          <a:srcRect l="4568" t="-292" r="8122" b="1458"/>
          <a:stretch/>
        </p:blipFill>
        <p:spPr>
          <a:xfrm>
            <a:off x="2765751" y="2759108"/>
            <a:ext cx="1866519" cy="1823471"/>
          </a:xfrm>
          <a:prstGeom prst="rect">
            <a:avLst/>
          </a:prstGeom>
        </p:spPr>
      </p:pic>
      <p:pic>
        <p:nvPicPr>
          <p:cNvPr id="2" name="Imagen 1">
            <a:extLst>
              <a:ext uri="{FF2B5EF4-FFF2-40B4-BE49-F238E27FC236}">
                <a16:creationId xmlns:a16="http://schemas.microsoft.com/office/drawing/2014/main" id="{7B134983-C6E7-A6F8-EC2E-AA4B7329C499}"/>
              </a:ext>
            </a:extLst>
          </p:cNvPr>
          <p:cNvPicPr>
            <a:picLocks noChangeAspect="1"/>
          </p:cNvPicPr>
          <p:nvPr/>
        </p:nvPicPr>
        <p:blipFill>
          <a:blip r:embed="rId4"/>
          <a:stretch>
            <a:fillRect/>
          </a:stretch>
        </p:blipFill>
        <p:spPr>
          <a:xfrm>
            <a:off x="5609096" y="716507"/>
            <a:ext cx="3222846" cy="34716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4F921-7DCC-BD74-9F4A-2F77E717616C}"/>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0B67BEA6-D884-1D57-B4EC-BD5D196CC374}"/>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E144F952-9B50-4A59-704D-D02F5A19C4E2}"/>
              </a:ext>
            </a:extLst>
          </p:cNvPr>
          <p:cNvSpPr txBox="1"/>
          <p:nvPr/>
        </p:nvSpPr>
        <p:spPr>
          <a:xfrm>
            <a:off x="883508" y="652210"/>
            <a:ext cx="7424918" cy="230832"/>
          </a:xfrm>
          <a:prstGeom prst="rect">
            <a:avLst/>
          </a:prstGeom>
        </p:spPr>
        <p:txBody>
          <a:bodyPr wrap="square" lIns="0" tIns="0" rIns="0" bIns="0" rtlCol="0" anchor="t">
            <a:spAutoFit/>
          </a:bodyPr>
          <a:lstStyle/>
          <a:p>
            <a:pPr algn="ctr">
              <a:lnSpc>
                <a:spcPts val="1750"/>
              </a:lnSpc>
            </a:pPr>
            <a:r>
              <a:rPr lang="en-US" sz="1800" b="1" spc="18" dirty="0" err="1">
                <a:solidFill>
                  <a:srgbClr val="35382F"/>
                </a:solidFill>
                <a:latin typeface="+mj-lt"/>
              </a:rPr>
              <a:t>Aspectos</a:t>
            </a:r>
            <a:r>
              <a:rPr lang="en-US" sz="1800" b="1" spc="18" dirty="0">
                <a:solidFill>
                  <a:srgbClr val="35382F"/>
                </a:solidFill>
                <a:latin typeface="+mj-lt"/>
              </a:rPr>
              <a:t> </a:t>
            </a:r>
            <a:r>
              <a:rPr lang="en-US" sz="1800" b="1" spc="18" dirty="0" err="1">
                <a:solidFill>
                  <a:srgbClr val="35382F"/>
                </a:solidFill>
                <a:latin typeface="+mj-lt"/>
              </a:rPr>
              <a:t>generales</a:t>
            </a:r>
            <a:endParaRPr lang="en-US" sz="1800" b="1" spc="18" dirty="0" err="1">
              <a:solidFill>
                <a:srgbClr val="35382F"/>
              </a:solidFill>
              <a:latin typeface="Roboto Slab"/>
              <a:ea typeface="Roboto Slab"/>
              <a:cs typeface="Roboto Slab"/>
            </a:endParaRPr>
          </a:p>
        </p:txBody>
      </p:sp>
      <p:grpSp>
        <p:nvGrpSpPr>
          <p:cNvPr id="4" name="Group 7">
            <a:extLst>
              <a:ext uri="{FF2B5EF4-FFF2-40B4-BE49-F238E27FC236}">
                <a16:creationId xmlns:a16="http://schemas.microsoft.com/office/drawing/2014/main" id="{435D328F-7201-7CC8-81D8-005AFC6713F0}"/>
              </a:ext>
            </a:extLst>
          </p:cNvPr>
          <p:cNvGrpSpPr/>
          <p:nvPr/>
        </p:nvGrpSpPr>
        <p:grpSpPr>
          <a:xfrm>
            <a:off x="0" y="4719068"/>
            <a:ext cx="9144000" cy="424432"/>
            <a:chOff x="0" y="0"/>
            <a:chExt cx="6186311" cy="287147"/>
          </a:xfrm>
        </p:grpSpPr>
        <p:sp>
          <p:nvSpPr>
            <p:cNvPr id="3" name="Freeform 8">
              <a:extLst>
                <a:ext uri="{FF2B5EF4-FFF2-40B4-BE49-F238E27FC236}">
                  <a16:creationId xmlns:a16="http://schemas.microsoft.com/office/drawing/2014/main" id="{2904CBD0-4175-B5C6-97E0-8A38D618D728}"/>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7" name="CuadroTexto 6">
            <a:extLst>
              <a:ext uri="{FF2B5EF4-FFF2-40B4-BE49-F238E27FC236}">
                <a16:creationId xmlns:a16="http://schemas.microsoft.com/office/drawing/2014/main" id="{59EC658B-EE71-6430-3CDB-AE703611E0A6}"/>
              </a:ext>
            </a:extLst>
          </p:cNvPr>
          <p:cNvSpPr txBox="1"/>
          <p:nvPr/>
        </p:nvSpPr>
        <p:spPr>
          <a:xfrm>
            <a:off x="509067" y="1652066"/>
            <a:ext cx="8202705"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sz="1200">
              <a:ea typeface="Roboto"/>
              <a:cs typeface="Roboto"/>
            </a:endParaRPr>
          </a:p>
          <a:p>
            <a:r>
              <a:rPr lang="es-ES" sz="1200">
                <a:ea typeface="+mn-lt"/>
                <a:cs typeface="+mn-lt"/>
              </a:rPr>
              <a:t>Recomendaciones para profundizar:</a:t>
            </a:r>
            <a:endParaRPr lang="es-ES"/>
          </a:p>
          <a:p>
            <a:pPr marL="171450" indent="-171450">
              <a:buFont typeface="Arial"/>
              <a:buChar char="•"/>
            </a:pPr>
            <a:r>
              <a:rPr lang="es-ES" sz="1200">
                <a:ea typeface="+mn-lt"/>
                <a:cs typeface="+mn-lt"/>
              </a:rPr>
              <a:t>Microsoft </a:t>
            </a:r>
            <a:r>
              <a:rPr lang="es-ES" sz="1200" err="1">
                <a:ea typeface="+mn-lt"/>
                <a:cs typeface="+mn-lt"/>
              </a:rPr>
              <a:t>Learn</a:t>
            </a:r>
            <a:endParaRPr lang="es-ES" err="1">
              <a:ea typeface="Roboto"/>
              <a:cs typeface="Roboto"/>
            </a:endParaRPr>
          </a:p>
          <a:p>
            <a:pPr marL="171450" indent="-171450">
              <a:buFont typeface="Arial"/>
              <a:buChar char="•"/>
            </a:pPr>
            <a:r>
              <a:rPr lang="es-ES" sz="1200">
                <a:ea typeface="+mn-lt"/>
                <a:cs typeface="+mn-lt"/>
              </a:rPr>
              <a:t>Comunidad de </a:t>
            </a:r>
            <a:r>
              <a:rPr lang="es-ES" sz="1200" err="1">
                <a:ea typeface="+mn-lt"/>
                <a:cs typeface="+mn-lt"/>
              </a:rPr>
              <a:t>Power</a:t>
            </a:r>
            <a:r>
              <a:rPr lang="es-ES" sz="1200">
                <a:ea typeface="+mn-lt"/>
                <a:cs typeface="+mn-lt"/>
              </a:rPr>
              <a:t> BI</a:t>
            </a:r>
            <a:endParaRPr lang="es-ES">
              <a:ea typeface="Roboto"/>
              <a:cs typeface="Roboto"/>
            </a:endParaRPr>
          </a:p>
          <a:p>
            <a:pPr marL="171450" indent="-171450">
              <a:buFont typeface="Arial"/>
              <a:buChar char="•"/>
            </a:pPr>
            <a:r>
              <a:rPr lang="es-ES" sz="1200">
                <a:ea typeface="+mn-lt"/>
                <a:cs typeface="+mn-lt"/>
              </a:rPr>
              <a:t>Curso oficial y certificaciones PL-300</a:t>
            </a:r>
            <a:endParaRPr lang="es-ES">
              <a:ea typeface="Roboto"/>
              <a:cs typeface="Roboto"/>
            </a:endParaRPr>
          </a:p>
          <a:p>
            <a:pPr marL="171450" indent="-171450">
              <a:buFont typeface="Arial"/>
              <a:buChar char="•"/>
            </a:pPr>
            <a:r>
              <a:rPr lang="es-ES" sz="1200">
                <a:ea typeface="+mn-lt"/>
                <a:cs typeface="+mn-lt"/>
              </a:rPr>
              <a:t>Espacio de preguntas y respuestas</a:t>
            </a:r>
            <a:endParaRPr lang="es-ES">
              <a:ea typeface="Roboto"/>
              <a:cs typeface="Roboto"/>
            </a:endParaRPr>
          </a:p>
          <a:p>
            <a:endParaRPr lang="es-ES" sz="1200">
              <a:ea typeface="Roboto"/>
              <a:cs typeface="Roboto"/>
            </a:endParaRPr>
          </a:p>
          <a:p>
            <a:endParaRPr lang="es-ES" sz="1200">
              <a:ea typeface="Roboto"/>
              <a:cs typeface="Roboto"/>
            </a:endParaRPr>
          </a:p>
          <a:p>
            <a:endParaRPr lang="es-ES">
              <a:ea typeface="Roboto"/>
              <a:cs typeface="Roboto"/>
            </a:endParaRPr>
          </a:p>
          <a:p>
            <a:endParaRPr lang="es-ES"/>
          </a:p>
        </p:txBody>
      </p:sp>
    </p:spTree>
    <p:extLst>
      <p:ext uri="{BB962C8B-B14F-4D97-AF65-F5344CB8AC3E}">
        <p14:creationId xmlns:p14="http://schemas.microsoft.com/office/powerpoint/2010/main" val="3854146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E92A5-8807-E2F2-8E63-D57359C18F64}"/>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4A6463DF-F1C5-0C29-E0E8-D6B37E63E842}"/>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91BF587C-D24A-12BF-4F6E-03DBF459C8EC}"/>
              </a:ext>
            </a:extLst>
          </p:cNvPr>
          <p:cNvSpPr txBox="1"/>
          <p:nvPr/>
        </p:nvSpPr>
        <p:spPr>
          <a:xfrm>
            <a:off x="883508" y="652210"/>
            <a:ext cx="7424918" cy="230832"/>
          </a:xfrm>
          <a:prstGeom prst="rect">
            <a:avLst/>
          </a:prstGeom>
        </p:spPr>
        <p:txBody>
          <a:bodyPr wrap="square" lIns="0" tIns="0" rIns="0" bIns="0" rtlCol="0" anchor="t">
            <a:spAutoFit/>
          </a:bodyPr>
          <a:lstStyle/>
          <a:p>
            <a:pPr algn="ctr">
              <a:lnSpc>
                <a:spcPts val="1750"/>
              </a:lnSpc>
            </a:pPr>
            <a:r>
              <a:rPr lang="en-US" sz="1800" b="1" spc="18">
                <a:solidFill>
                  <a:srgbClr val="35382F"/>
                </a:solidFill>
                <a:latin typeface="+mj-lt"/>
              </a:rPr>
              <a:t>Microsoft Learn</a:t>
            </a:r>
            <a:endParaRPr lang="es-ES" err="1"/>
          </a:p>
        </p:txBody>
      </p:sp>
      <p:grpSp>
        <p:nvGrpSpPr>
          <p:cNvPr id="4" name="Group 7">
            <a:extLst>
              <a:ext uri="{FF2B5EF4-FFF2-40B4-BE49-F238E27FC236}">
                <a16:creationId xmlns:a16="http://schemas.microsoft.com/office/drawing/2014/main" id="{7B21104E-C5CD-A068-795F-438A41CDE410}"/>
              </a:ext>
            </a:extLst>
          </p:cNvPr>
          <p:cNvGrpSpPr/>
          <p:nvPr/>
        </p:nvGrpSpPr>
        <p:grpSpPr>
          <a:xfrm>
            <a:off x="0" y="4719068"/>
            <a:ext cx="9144000" cy="424432"/>
            <a:chOff x="0" y="0"/>
            <a:chExt cx="6186311" cy="287147"/>
          </a:xfrm>
        </p:grpSpPr>
        <p:sp>
          <p:nvSpPr>
            <p:cNvPr id="3" name="Freeform 8">
              <a:extLst>
                <a:ext uri="{FF2B5EF4-FFF2-40B4-BE49-F238E27FC236}">
                  <a16:creationId xmlns:a16="http://schemas.microsoft.com/office/drawing/2014/main" id="{9CD373EC-4188-B77A-493C-386913BA97BB}"/>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2" name="CuadroTexto 1">
            <a:extLst>
              <a:ext uri="{FF2B5EF4-FFF2-40B4-BE49-F238E27FC236}">
                <a16:creationId xmlns:a16="http://schemas.microsoft.com/office/drawing/2014/main" id="{BED41A64-388F-1C3D-E486-A416C7105B73}"/>
              </a:ext>
            </a:extLst>
          </p:cNvPr>
          <p:cNvSpPr txBox="1"/>
          <p:nvPr/>
        </p:nvSpPr>
        <p:spPr>
          <a:xfrm>
            <a:off x="556053" y="1081216"/>
            <a:ext cx="8073081" cy="30008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ea typeface="Roboto"/>
                <a:cs typeface="Roboto"/>
              </a:rPr>
              <a:t>Ventajas:</a:t>
            </a:r>
          </a:p>
          <a:p>
            <a:pPr marL="171450" indent="-171450">
              <a:buFont typeface="Arial"/>
              <a:buChar char="•"/>
            </a:pPr>
            <a:r>
              <a:rPr lang="es-ES" sz="1200">
                <a:ea typeface="Roboto"/>
                <a:cs typeface="Roboto"/>
              </a:rPr>
              <a:t>Cursos en español e inglés, con ejercicios paso a paso.</a:t>
            </a:r>
          </a:p>
          <a:p>
            <a:pPr marL="171450" indent="-171450">
              <a:buFont typeface="Arial"/>
              <a:buChar char="•"/>
            </a:pPr>
            <a:r>
              <a:rPr lang="es-ES" sz="1200">
                <a:ea typeface="Roboto"/>
                <a:cs typeface="Roboto"/>
              </a:rPr>
              <a:t>Simulaciones reales en </a:t>
            </a:r>
            <a:r>
              <a:rPr lang="es-ES" sz="1200" err="1">
                <a:ea typeface="Roboto"/>
                <a:cs typeface="Roboto"/>
              </a:rPr>
              <a:t>Power</a:t>
            </a:r>
            <a:r>
              <a:rPr lang="es-ES" sz="1200">
                <a:ea typeface="Roboto"/>
                <a:cs typeface="Roboto"/>
              </a:rPr>
              <a:t> BI.</a:t>
            </a:r>
          </a:p>
          <a:p>
            <a:pPr marL="171450" indent="-171450">
              <a:buFont typeface="Arial"/>
              <a:buChar char="•"/>
            </a:pPr>
            <a:r>
              <a:rPr lang="es-ES" sz="1200">
                <a:ea typeface="Roboto"/>
                <a:cs typeface="Roboto"/>
              </a:rPr>
              <a:t>Progreso medido con insignias y puntos.</a:t>
            </a:r>
          </a:p>
          <a:p>
            <a:pPr marL="171450" indent="-171450">
              <a:buFont typeface="Arial"/>
              <a:buChar char="•"/>
            </a:pPr>
            <a:r>
              <a:rPr lang="es-ES" sz="1200">
                <a:ea typeface="Roboto"/>
                <a:cs typeface="Roboto"/>
              </a:rPr>
              <a:t>Material actualizado según las versiones más recientes de </a:t>
            </a:r>
            <a:r>
              <a:rPr lang="es-ES" sz="1200" err="1">
                <a:ea typeface="Roboto"/>
                <a:cs typeface="Roboto"/>
              </a:rPr>
              <a:t>Power</a:t>
            </a:r>
            <a:r>
              <a:rPr lang="es-ES" sz="1200">
                <a:ea typeface="Roboto"/>
                <a:cs typeface="Roboto"/>
              </a:rPr>
              <a:t> BI.</a:t>
            </a:r>
          </a:p>
          <a:p>
            <a:endParaRPr lang="es-ES" sz="1200" b="1">
              <a:ea typeface="Roboto"/>
              <a:cs typeface="Roboto"/>
            </a:endParaRPr>
          </a:p>
          <a:p>
            <a:r>
              <a:rPr lang="es-ES" sz="1200" b="1">
                <a:ea typeface="Roboto"/>
                <a:cs typeface="Roboto"/>
              </a:rPr>
              <a:t>Recomendaciones:</a:t>
            </a:r>
          </a:p>
          <a:p>
            <a:pPr marL="171450" indent="-171450">
              <a:buFont typeface="Arial"/>
              <a:buChar char="•"/>
            </a:pPr>
            <a:r>
              <a:rPr lang="es-ES" sz="1200">
                <a:ea typeface="Roboto"/>
                <a:cs typeface="Roboto"/>
              </a:rPr>
              <a:t>Rutas de aprendizaje sugeridas:</a:t>
            </a:r>
          </a:p>
          <a:p>
            <a:pPr marL="171450" indent="-171450">
              <a:buFont typeface="Arial"/>
              <a:buChar char="•"/>
            </a:pPr>
            <a:r>
              <a:rPr lang="es-ES" sz="1200">
                <a:ea typeface="Roboto"/>
                <a:cs typeface="Roboto"/>
              </a:rPr>
              <a:t>"Analizar datos con </a:t>
            </a:r>
            <a:r>
              <a:rPr lang="es-ES" sz="1200" err="1">
                <a:ea typeface="Roboto"/>
                <a:cs typeface="Roboto"/>
              </a:rPr>
              <a:t>Power</a:t>
            </a:r>
            <a:r>
              <a:rPr lang="es-ES" sz="1200">
                <a:ea typeface="Roboto"/>
                <a:cs typeface="Roboto"/>
              </a:rPr>
              <a:t> BI"</a:t>
            </a:r>
          </a:p>
          <a:p>
            <a:pPr marL="171450" indent="-171450">
              <a:buFont typeface="Arial"/>
              <a:buChar char="•"/>
            </a:pPr>
            <a:r>
              <a:rPr lang="es-ES" sz="1200">
                <a:ea typeface="Roboto"/>
                <a:cs typeface="Roboto"/>
              </a:rPr>
              <a:t>"Obtener datos para análisis con </a:t>
            </a:r>
            <a:r>
              <a:rPr lang="es-ES" sz="1200" err="1">
                <a:ea typeface="Roboto"/>
                <a:cs typeface="Roboto"/>
              </a:rPr>
              <a:t>Power</a:t>
            </a:r>
            <a:r>
              <a:rPr lang="es-ES" sz="1200">
                <a:ea typeface="Roboto"/>
                <a:cs typeface="Roboto"/>
              </a:rPr>
              <a:t> BI"</a:t>
            </a:r>
          </a:p>
          <a:p>
            <a:pPr marL="171450" indent="-171450">
              <a:buFont typeface="Arial"/>
              <a:buChar char="•"/>
            </a:pPr>
            <a:r>
              <a:rPr lang="es-ES" sz="1200">
                <a:ea typeface="Roboto"/>
                <a:cs typeface="Roboto"/>
              </a:rPr>
              <a:t>"Modelar datos en </a:t>
            </a:r>
            <a:r>
              <a:rPr lang="es-ES" sz="1200" err="1">
                <a:ea typeface="Roboto"/>
                <a:cs typeface="Roboto"/>
              </a:rPr>
              <a:t>Power</a:t>
            </a:r>
            <a:r>
              <a:rPr lang="es-ES" sz="1200">
                <a:ea typeface="Roboto"/>
                <a:cs typeface="Roboto"/>
              </a:rPr>
              <a:t> BI"</a:t>
            </a:r>
          </a:p>
          <a:p>
            <a:endParaRPr lang="es-ES" sz="1200">
              <a:ea typeface="Roboto"/>
              <a:cs typeface="Roboto"/>
            </a:endParaRPr>
          </a:p>
          <a:p>
            <a:r>
              <a:rPr lang="es-ES" sz="1200">
                <a:ea typeface="Roboto"/>
                <a:cs typeface="Roboto"/>
              </a:rPr>
              <a:t>Link: </a:t>
            </a:r>
            <a:r>
              <a:rPr lang="es-ES" sz="1200">
                <a:ea typeface="+mn-lt"/>
                <a:cs typeface="+mn-lt"/>
              </a:rPr>
              <a:t>https://learn.microsoft.com/es-es/training/powerplatform/power-bi</a:t>
            </a:r>
            <a:endParaRPr lang="es-ES" sz="1200">
              <a:ea typeface="Roboto"/>
              <a:cs typeface="Roboto"/>
            </a:endParaRPr>
          </a:p>
          <a:p>
            <a:endParaRPr lang="es-ES" sz="1200">
              <a:ea typeface="Roboto"/>
              <a:cs typeface="Roboto"/>
            </a:endParaRPr>
          </a:p>
          <a:p>
            <a:endParaRPr lang="es-ES" sz="1200">
              <a:ea typeface="Roboto"/>
              <a:cs typeface="Roboto"/>
            </a:endParaRPr>
          </a:p>
          <a:p>
            <a:endParaRPr lang="es-ES">
              <a:ea typeface="Roboto"/>
              <a:cs typeface="Roboto"/>
            </a:endParaRPr>
          </a:p>
        </p:txBody>
      </p:sp>
    </p:spTree>
    <p:extLst>
      <p:ext uri="{BB962C8B-B14F-4D97-AF65-F5344CB8AC3E}">
        <p14:creationId xmlns:p14="http://schemas.microsoft.com/office/powerpoint/2010/main" val="3036741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3EF76-A635-0659-9C6C-72E198E27524}"/>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A4F3439A-B6A3-E132-C789-10759809210A}"/>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62E72CA9-0685-AA0E-792B-B54C069175FC}"/>
              </a:ext>
            </a:extLst>
          </p:cNvPr>
          <p:cNvSpPr txBox="1"/>
          <p:nvPr/>
        </p:nvSpPr>
        <p:spPr>
          <a:xfrm>
            <a:off x="883508" y="652210"/>
            <a:ext cx="7424918" cy="230832"/>
          </a:xfrm>
          <a:prstGeom prst="rect">
            <a:avLst/>
          </a:prstGeom>
        </p:spPr>
        <p:txBody>
          <a:bodyPr wrap="square" lIns="0" tIns="0" rIns="0" bIns="0" rtlCol="0" anchor="t">
            <a:spAutoFit/>
          </a:bodyPr>
          <a:lstStyle/>
          <a:p>
            <a:pPr algn="ctr">
              <a:lnSpc>
                <a:spcPts val="1750"/>
              </a:lnSpc>
            </a:pPr>
            <a:r>
              <a:rPr lang="en-US" sz="1800" b="1" spc="18" err="1">
                <a:solidFill>
                  <a:srgbClr val="35382F"/>
                </a:solidFill>
                <a:latin typeface="+mj-lt"/>
              </a:rPr>
              <a:t>Comunidad</a:t>
            </a:r>
            <a:r>
              <a:rPr lang="en-US" sz="1800" b="1" spc="18">
                <a:solidFill>
                  <a:srgbClr val="35382F"/>
                </a:solidFill>
                <a:latin typeface="+mj-lt"/>
              </a:rPr>
              <a:t> de Power BI</a:t>
            </a:r>
            <a:endParaRPr lang="es-ES"/>
          </a:p>
        </p:txBody>
      </p:sp>
      <p:grpSp>
        <p:nvGrpSpPr>
          <p:cNvPr id="4" name="Group 7">
            <a:extLst>
              <a:ext uri="{FF2B5EF4-FFF2-40B4-BE49-F238E27FC236}">
                <a16:creationId xmlns:a16="http://schemas.microsoft.com/office/drawing/2014/main" id="{1CFA6044-6DAE-278C-A78A-D81C64CBC3DD}"/>
              </a:ext>
            </a:extLst>
          </p:cNvPr>
          <p:cNvGrpSpPr/>
          <p:nvPr/>
        </p:nvGrpSpPr>
        <p:grpSpPr>
          <a:xfrm>
            <a:off x="0" y="4719068"/>
            <a:ext cx="9144000" cy="424432"/>
            <a:chOff x="0" y="0"/>
            <a:chExt cx="6186311" cy="287147"/>
          </a:xfrm>
        </p:grpSpPr>
        <p:sp>
          <p:nvSpPr>
            <p:cNvPr id="3" name="Freeform 8">
              <a:extLst>
                <a:ext uri="{FF2B5EF4-FFF2-40B4-BE49-F238E27FC236}">
                  <a16:creationId xmlns:a16="http://schemas.microsoft.com/office/drawing/2014/main" id="{8C824E2A-30E6-08D5-E487-7BACEE60A9AD}"/>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2" name="CuadroTexto 1">
            <a:extLst>
              <a:ext uri="{FF2B5EF4-FFF2-40B4-BE49-F238E27FC236}">
                <a16:creationId xmlns:a16="http://schemas.microsoft.com/office/drawing/2014/main" id="{04E9858D-9256-A5D4-4C54-35D952BAD708}"/>
              </a:ext>
            </a:extLst>
          </p:cNvPr>
          <p:cNvSpPr txBox="1"/>
          <p:nvPr/>
        </p:nvSpPr>
        <p:spPr>
          <a:xfrm>
            <a:off x="525162" y="1070918"/>
            <a:ext cx="7877432" cy="33701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sz="1200">
              <a:ea typeface="Roboto"/>
              <a:cs typeface="Roboto"/>
            </a:endParaRPr>
          </a:p>
          <a:p>
            <a:r>
              <a:rPr lang="es-ES" sz="1200">
                <a:ea typeface="+mn-lt"/>
                <a:cs typeface="+mn-lt"/>
              </a:rPr>
              <a:t>Es el </a:t>
            </a:r>
            <a:r>
              <a:rPr lang="es-ES" sz="1200" b="1">
                <a:ea typeface="+mn-lt"/>
                <a:cs typeface="+mn-lt"/>
              </a:rPr>
              <a:t>foro oficial y red social de usuarios de </a:t>
            </a:r>
            <a:r>
              <a:rPr lang="es-ES" sz="1200" b="1" err="1">
                <a:ea typeface="+mn-lt"/>
                <a:cs typeface="+mn-lt"/>
              </a:rPr>
              <a:t>Power</a:t>
            </a:r>
            <a:r>
              <a:rPr lang="es-ES" sz="1200" b="1">
                <a:ea typeface="+mn-lt"/>
                <a:cs typeface="+mn-lt"/>
              </a:rPr>
              <a:t> BI</a:t>
            </a:r>
            <a:r>
              <a:rPr lang="es-ES" sz="1200">
                <a:ea typeface="+mn-lt"/>
                <a:cs typeface="+mn-lt"/>
              </a:rPr>
              <a:t>, parte del ecosistema Microsoft </a:t>
            </a:r>
            <a:r>
              <a:rPr lang="es-ES" sz="1200" err="1">
                <a:ea typeface="+mn-lt"/>
                <a:cs typeface="+mn-lt"/>
              </a:rPr>
              <a:t>Fabric</a:t>
            </a:r>
            <a:r>
              <a:rPr lang="es-ES" sz="1200">
                <a:ea typeface="+mn-lt"/>
                <a:cs typeface="+mn-lt"/>
              </a:rPr>
              <a:t>.</a:t>
            </a:r>
            <a:endParaRPr lang="es-ES" sz="1200">
              <a:ea typeface="Roboto"/>
              <a:cs typeface="Roboto"/>
            </a:endParaRPr>
          </a:p>
          <a:p>
            <a:endParaRPr lang="es-ES" sz="1200" b="1">
              <a:ea typeface="Roboto"/>
              <a:cs typeface="Roboto"/>
            </a:endParaRPr>
          </a:p>
          <a:p>
            <a:r>
              <a:rPr lang="es-ES" sz="1200" b="1"/>
              <a:t>¿Qué ofrece?</a:t>
            </a:r>
            <a:endParaRPr lang="es-ES" sz="1200">
              <a:ea typeface="Roboto"/>
              <a:cs typeface="Roboto"/>
            </a:endParaRPr>
          </a:p>
          <a:p>
            <a:pPr marL="285750" indent="-285750">
              <a:buFont typeface="Arial"/>
              <a:buChar char="•"/>
            </a:pPr>
            <a:r>
              <a:rPr lang="es-ES" sz="1200">
                <a:ea typeface="+mn-lt"/>
                <a:cs typeface="+mn-lt"/>
              </a:rPr>
              <a:t>Foros de discusión y resolución de dudas técnicas.</a:t>
            </a:r>
            <a:endParaRPr lang="es-ES" sz="1200">
              <a:ea typeface="Roboto"/>
              <a:cs typeface="Roboto"/>
            </a:endParaRPr>
          </a:p>
          <a:p>
            <a:pPr marL="285750" indent="-285750">
              <a:buFont typeface="Arial"/>
              <a:buChar char="•"/>
            </a:pPr>
            <a:r>
              <a:rPr lang="es-ES" sz="1200">
                <a:ea typeface="+mn-lt"/>
                <a:cs typeface="+mn-lt"/>
              </a:rPr>
              <a:t>Blog con novedades y ejemplos de uso reales.</a:t>
            </a:r>
            <a:endParaRPr lang="es-ES" sz="1200">
              <a:ea typeface="Roboto"/>
              <a:cs typeface="Roboto"/>
            </a:endParaRPr>
          </a:p>
          <a:p>
            <a:pPr marL="285750" indent="-285750">
              <a:buFont typeface="Arial"/>
              <a:buChar char="•"/>
            </a:pPr>
            <a:r>
              <a:rPr lang="es-ES" sz="1200">
                <a:ea typeface="+mn-lt"/>
                <a:cs typeface="+mn-lt"/>
              </a:rPr>
              <a:t>Eventos virtuales y desafíos mensuales.</a:t>
            </a:r>
            <a:endParaRPr lang="es-ES" sz="1200">
              <a:ea typeface="Roboto"/>
              <a:cs typeface="Roboto"/>
            </a:endParaRPr>
          </a:p>
          <a:p>
            <a:pPr marL="285750" indent="-285750">
              <a:buFont typeface="Arial"/>
              <a:buChar char="•"/>
            </a:pPr>
            <a:r>
              <a:rPr lang="es-ES" sz="1200">
                <a:ea typeface="+mn-lt"/>
                <a:cs typeface="+mn-lt"/>
              </a:rPr>
              <a:t>Acceso a reportes creados por la comunidad.</a:t>
            </a:r>
            <a:endParaRPr lang="es-ES" sz="1200">
              <a:ea typeface="Roboto"/>
              <a:cs typeface="Roboto"/>
            </a:endParaRPr>
          </a:p>
          <a:p>
            <a:pPr marL="285750" indent="-285750">
              <a:buFont typeface="Arial"/>
              <a:buChar char="•"/>
            </a:pPr>
            <a:r>
              <a:rPr lang="es-ES" sz="1200">
                <a:ea typeface="+mn-lt"/>
                <a:cs typeface="+mn-lt"/>
              </a:rPr>
              <a:t>Espacios temáticos: DAX, visualización, modelado, etc.</a:t>
            </a:r>
            <a:endParaRPr lang="es-ES" sz="1200">
              <a:ea typeface="Roboto"/>
              <a:cs typeface="Roboto"/>
            </a:endParaRPr>
          </a:p>
          <a:p>
            <a:endParaRPr lang="es-ES" sz="1200" b="1">
              <a:ea typeface="Roboto"/>
              <a:cs typeface="Roboto"/>
            </a:endParaRPr>
          </a:p>
          <a:p>
            <a:r>
              <a:rPr lang="es-ES" sz="1200" b="1"/>
              <a:t>¿Por qué es útil?</a:t>
            </a:r>
            <a:endParaRPr lang="es-ES" sz="1200" b="1">
              <a:ea typeface="Roboto"/>
              <a:cs typeface="Roboto"/>
            </a:endParaRPr>
          </a:p>
          <a:p>
            <a:pPr marL="285750" indent="-285750">
              <a:buFont typeface="Arial"/>
              <a:buChar char="•"/>
            </a:pPr>
            <a:r>
              <a:rPr lang="es-ES" sz="1200">
                <a:ea typeface="+mn-lt"/>
                <a:cs typeface="+mn-lt"/>
              </a:rPr>
              <a:t>Puedes aprender de casos reales y soluciones prácticas.</a:t>
            </a:r>
            <a:endParaRPr lang="es-ES" sz="1200">
              <a:ea typeface="Roboto"/>
              <a:cs typeface="Roboto"/>
            </a:endParaRPr>
          </a:p>
          <a:p>
            <a:pPr marL="285750" indent="-285750">
              <a:buFont typeface="Arial"/>
              <a:buChar char="•"/>
            </a:pPr>
            <a:r>
              <a:rPr lang="es-ES" sz="1200">
                <a:ea typeface="+mn-lt"/>
                <a:cs typeface="+mn-lt"/>
              </a:rPr>
              <a:t>Ideal para resolver errores o dudas técnicas específicas.</a:t>
            </a:r>
            <a:endParaRPr lang="es-ES" sz="1200">
              <a:ea typeface="Roboto"/>
              <a:cs typeface="Roboto"/>
            </a:endParaRPr>
          </a:p>
          <a:p>
            <a:pPr marL="285750" indent="-285750">
              <a:buFont typeface="Arial"/>
              <a:buChar char="•"/>
            </a:pPr>
            <a:r>
              <a:rPr lang="es-ES" sz="1200">
                <a:ea typeface="+mn-lt"/>
                <a:cs typeface="+mn-lt"/>
              </a:rPr>
              <a:t>Excelente para estar al día con las actualizaciones de producto.</a:t>
            </a:r>
            <a:endParaRPr lang="es-ES" sz="1200">
              <a:ea typeface="Roboto"/>
              <a:cs typeface="Roboto"/>
            </a:endParaRPr>
          </a:p>
          <a:p>
            <a:pPr marL="285750" indent="-285750" algn="l">
              <a:buFont typeface="Arial"/>
              <a:buChar char="•"/>
            </a:pPr>
            <a:endParaRPr lang="es-ES" sz="1200">
              <a:ea typeface="Roboto"/>
              <a:cs typeface="Roboto"/>
            </a:endParaRPr>
          </a:p>
          <a:p>
            <a:pPr marL="285750" indent="-285750">
              <a:buFont typeface="Arial"/>
              <a:buChar char="•"/>
            </a:pPr>
            <a:endParaRPr lang="es-ES" sz="1200">
              <a:ea typeface="Roboto"/>
              <a:cs typeface="Roboto"/>
            </a:endParaRPr>
          </a:p>
          <a:p>
            <a:pPr marL="285750" indent="-285750">
              <a:buFont typeface="Arial"/>
              <a:buChar char="•"/>
            </a:pPr>
            <a:r>
              <a:rPr lang="es-ES" sz="1200">
                <a:ea typeface="Roboto"/>
                <a:cs typeface="Roboto"/>
              </a:rPr>
              <a:t>Link: </a:t>
            </a:r>
            <a:r>
              <a:rPr lang="es-ES" sz="1200">
                <a:ea typeface="+mn-lt"/>
                <a:cs typeface="+mn-lt"/>
              </a:rPr>
              <a:t>https://community.fabric.microsoft.com/</a:t>
            </a:r>
            <a:endParaRPr lang="es-ES" sz="1200">
              <a:ea typeface="Roboto"/>
              <a:cs typeface="Roboto"/>
            </a:endParaRPr>
          </a:p>
          <a:p>
            <a:endParaRPr lang="es-ES">
              <a:ea typeface="Roboto"/>
              <a:cs typeface="Roboto"/>
            </a:endParaRPr>
          </a:p>
        </p:txBody>
      </p:sp>
    </p:spTree>
    <p:extLst>
      <p:ext uri="{BB962C8B-B14F-4D97-AF65-F5344CB8AC3E}">
        <p14:creationId xmlns:p14="http://schemas.microsoft.com/office/powerpoint/2010/main" val="1052096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17158-0E21-13FA-28E5-E6E74454CE86}"/>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F888311F-A466-45DE-15A7-E320DA7D3C6A}"/>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73056BC8-9FF6-82AD-A6B1-8E7C19437399}"/>
              </a:ext>
            </a:extLst>
          </p:cNvPr>
          <p:cNvSpPr txBox="1"/>
          <p:nvPr/>
        </p:nvSpPr>
        <p:spPr>
          <a:xfrm>
            <a:off x="883508" y="652210"/>
            <a:ext cx="7424918" cy="230832"/>
          </a:xfrm>
          <a:prstGeom prst="rect">
            <a:avLst/>
          </a:prstGeom>
        </p:spPr>
        <p:txBody>
          <a:bodyPr wrap="square" lIns="0" tIns="0" rIns="0" bIns="0" rtlCol="0" anchor="t">
            <a:spAutoFit/>
          </a:bodyPr>
          <a:lstStyle/>
          <a:p>
            <a:pPr algn="ctr">
              <a:lnSpc>
                <a:spcPts val="1750"/>
              </a:lnSpc>
            </a:pPr>
            <a:r>
              <a:rPr lang="en-US" sz="1800" b="1" spc="18" err="1">
                <a:solidFill>
                  <a:srgbClr val="35382F"/>
                </a:solidFill>
                <a:latin typeface="+mj-lt"/>
              </a:rPr>
              <a:t>Curso</a:t>
            </a:r>
            <a:r>
              <a:rPr lang="en-US" sz="1800" b="1" spc="18">
                <a:solidFill>
                  <a:srgbClr val="35382F"/>
                </a:solidFill>
                <a:latin typeface="+mj-lt"/>
              </a:rPr>
              <a:t> </a:t>
            </a:r>
            <a:r>
              <a:rPr lang="en-US" sz="1800" b="1" spc="18" err="1">
                <a:solidFill>
                  <a:srgbClr val="35382F"/>
                </a:solidFill>
                <a:latin typeface="+mj-lt"/>
              </a:rPr>
              <a:t>oficial</a:t>
            </a:r>
            <a:r>
              <a:rPr lang="en-US" sz="1800" b="1" spc="18">
                <a:solidFill>
                  <a:srgbClr val="35382F"/>
                </a:solidFill>
                <a:latin typeface="+mj-lt"/>
              </a:rPr>
              <a:t> y </a:t>
            </a:r>
            <a:r>
              <a:rPr lang="en-US" sz="1800" b="1" spc="18" err="1">
                <a:solidFill>
                  <a:srgbClr val="35382F"/>
                </a:solidFill>
                <a:latin typeface="+mj-lt"/>
              </a:rPr>
              <a:t>certificaciones</a:t>
            </a:r>
            <a:r>
              <a:rPr lang="en-US" sz="1800" b="1" spc="18">
                <a:solidFill>
                  <a:srgbClr val="35382F"/>
                </a:solidFill>
                <a:latin typeface="+mj-lt"/>
              </a:rPr>
              <a:t> PL-300</a:t>
            </a:r>
            <a:endParaRPr lang="es-ES"/>
          </a:p>
        </p:txBody>
      </p:sp>
      <p:grpSp>
        <p:nvGrpSpPr>
          <p:cNvPr id="4" name="Group 7">
            <a:extLst>
              <a:ext uri="{FF2B5EF4-FFF2-40B4-BE49-F238E27FC236}">
                <a16:creationId xmlns:a16="http://schemas.microsoft.com/office/drawing/2014/main" id="{7D2A41A0-7F6C-F48E-6B03-2B3744DDCDF1}"/>
              </a:ext>
            </a:extLst>
          </p:cNvPr>
          <p:cNvGrpSpPr/>
          <p:nvPr/>
        </p:nvGrpSpPr>
        <p:grpSpPr>
          <a:xfrm>
            <a:off x="0" y="4719068"/>
            <a:ext cx="9144000" cy="424432"/>
            <a:chOff x="0" y="0"/>
            <a:chExt cx="6186311" cy="287147"/>
          </a:xfrm>
        </p:grpSpPr>
        <p:sp>
          <p:nvSpPr>
            <p:cNvPr id="3" name="Freeform 8">
              <a:extLst>
                <a:ext uri="{FF2B5EF4-FFF2-40B4-BE49-F238E27FC236}">
                  <a16:creationId xmlns:a16="http://schemas.microsoft.com/office/drawing/2014/main" id="{B0B434C6-9E8D-D104-62B2-6BB400415043}"/>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2" name="CuadroTexto 1">
            <a:extLst>
              <a:ext uri="{FF2B5EF4-FFF2-40B4-BE49-F238E27FC236}">
                <a16:creationId xmlns:a16="http://schemas.microsoft.com/office/drawing/2014/main" id="{9B577A6A-2373-BF48-040B-3EDC6E74E18B}"/>
              </a:ext>
            </a:extLst>
          </p:cNvPr>
          <p:cNvSpPr txBox="1"/>
          <p:nvPr/>
        </p:nvSpPr>
        <p:spPr>
          <a:xfrm>
            <a:off x="116982" y="1007458"/>
            <a:ext cx="9019473" cy="37394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t>PL-300:</a:t>
            </a:r>
            <a:r>
              <a:rPr lang="es-ES" sz="1200" b="1">
                <a:ea typeface="+mn-lt"/>
                <a:cs typeface="+mn-lt"/>
              </a:rPr>
              <a:t> </a:t>
            </a:r>
            <a:r>
              <a:rPr lang="es-ES" sz="1200">
                <a:ea typeface="+mn-lt"/>
                <a:cs typeface="+mn-lt"/>
              </a:rPr>
              <a:t>Es la </a:t>
            </a:r>
            <a:r>
              <a:rPr lang="es-ES" sz="1200" b="1">
                <a:ea typeface="+mn-lt"/>
                <a:cs typeface="+mn-lt"/>
              </a:rPr>
              <a:t>certificación oficial de Microsoft para Analistas de Datos con </a:t>
            </a:r>
            <a:r>
              <a:rPr lang="es-ES" sz="1200" b="1" err="1">
                <a:ea typeface="+mn-lt"/>
                <a:cs typeface="+mn-lt"/>
              </a:rPr>
              <a:t>Power</a:t>
            </a:r>
            <a:r>
              <a:rPr lang="es-ES" sz="1200" b="1">
                <a:ea typeface="+mn-lt"/>
                <a:cs typeface="+mn-lt"/>
              </a:rPr>
              <a:t> BI</a:t>
            </a:r>
            <a:r>
              <a:rPr lang="es-ES" sz="1200">
                <a:ea typeface="+mn-lt"/>
                <a:cs typeface="+mn-lt"/>
              </a:rPr>
              <a:t>. Antes se llamaba DA-100.</a:t>
            </a:r>
            <a:endParaRPr lang="es-ES" sz="1200">
              <a:ea typeface="Roboto"/>
              <a:cs typeface="Roboto"/>
            </a:endParaRPr>
          </a:p>
          <a:p>
            <a:endParaRPr lang="es-ES" sz="1200">
              <a:ea typeface="Roboto"/>
              <a:cs typeface="Roboto"/>
            </a:endParaRPr>
          </a:p>
          <a:p>
            <a:r>
              <a:rPr lang="es-ES" sz="1200"/>
              <a:t>¿Qué valida?</a:t>
            </a:r>
            <a:endParaRPr lang="es-ES" sz="1200">
              <a:ea typeface="Roboto"/>
              <a:cs typeface="Roboto"/>
            </a:endParaRPr>
          </a:p>
          <a:p>
            <a:r>
              <a:rPr lang="es-ES" sz="1200">
                <a:ea typeface="+mn-lt"/>
                <a:cs typeface="+mn-lt"/>
              </a:rPr>
              <a:t>Las habilidades para:</a:t>
            </a:r>
            <a:endParaRPr lang="es-ES" sz="1200">
              <a:ea typeface="Roboto"/>
              <a:cs typeface="Roboto"/>
            </a:endParaRPr>
          </a:p>
          <a:p>
            <a:pPr marL="285750" indent="-285750">
              <a:buFont typeface="Arial"/>
              <a:buChar char="•"/>
            </a:pPr>
            <a:r>
              <a:rPr lang="es-ES" sz="1200">
                <a:ea typeface="+mn-lt"/>
                <a:cs typeface="+mn-lt"/>
              </a:rPr>
              <a:t>Preparar datos</a:t>
            </a:r>
            <a:endParaRPr lang="es-ES" sz="1200">
              <a:ea typeface="Roboto"/>
              <a:cs typeface="Roboto"/>
            </a:endParaRPr>
          </a:p>
          <a:p>
            <a:pPr marL="285750" indent="-285750">
              <a:buFont typeface="Arial"/>
              <a:buChar char="•"/>
            </a:pPr>
            <a:r>
              <a:rPr lang="es-ES" sz="1200">
                <a:ea typeface="+mn-lt"/>
                <a:cs typeface="+mn-lt"/>
              </a:rPr>
              <a:t>Modelar datos</a:t>
            </a:r>
            <a:endParaRPr lang="es-ES" sz="1200">
              <a:ea typeface="Roboto"/>
              <a:cs typeface="Roboto"/>
            </a:endParaRPr>
          </a:p>
          <a:p>
            <a:pPr marL="285750" indent="-285750">
              <a:buFont typeface="Arial"/>
              <a:buChar char="•"/>
            </a:pPr>
            <a:r>
              <a:rPr lang="es-ES" sz="1200">
                <a:ea typeface="+mn-lt"/>
                <a:cs typeface="+mn-lt"/>
              </a:rPr>
              <a:t>Visualizar y analizar</a:t>
            </a:r>
            <a:endParaRPr lang="es-ES" sz="1200">
              <a:ea typeface="Roboto"/>
              <a:cs typeface="Roboto"/>
            </a:endParaRPr>
          </a:p>
          <a:p>
            <a:pPr marL="285750" indent="-285750">
              <a:buFont typeface="Arial"/>
              <a:buChar char="•"/>
            </a:pPr>
            <a:r>
              <a:rPr lang="es-ES" sz="1200">
                <a:ea typeface="+mn-lt"/>
                <a:cs typeface="+mn-lt"/>
              </a:rPr>
              <a:t>Implementar seguridad</a:t>
            </a:r>
            <a:endParaRPr lang="es-ES" sz="1200">
              <a:ea typeface="Roboto"/>
              <a:cs typeface="Roboto"/>
            </a:endParaRPr>
          </a:p>
          <a:p>
            <a:pPr marL="285750" indent="-285750">
              <a:buFont typeface="Arial"/>
              <a:buChar char="•"/>
            </a:pPr>
            <a:r>
              <a:rPr lang="es-ES" sz="1200">
                <a:ea typeface="+mn-lt"/>
                <a:cs typeface="+mn-lt"/>
              </a:rPr>
              <a:t>Entregar </a:t>
            </a:r>
            <a:r>
              <a:rPr lang="es-ES" sz="1200" err="1">
                <a:ea typeface="+mn-lt"/>
                <a:cs typeface="+mn-lt"/>
              </a:rPr>
              <a:t>insights</a:t>
            </a:r>
            <a:r>
              <a:rPr lang="es-ES" sz="1200">
                <a:ea typeface="+mn-lt"/>
                <a:cs typeface="+mn-lt"/>
              </a:rPr>
              <a:t> accionables</a:t>
            </a:r>
            <a:endParaRPr lang="es-ES" sz="1200">
              <a:ea typeface="Roboto"/>
              <a:cs typeface="Roboto"/>
            </a:endParaRPr>
          </a:p>
          <a:p>
            <a:endParaRPr lang="es-ES" sz="1200">
              <a:ea typeface="Roboto"/>
              <a:cs typeface="Roboto"/>
            </a:endParaRPr>
          </a:p>
          <a:p>
            <a:r>
              <a:rPr lang="es-ES" sz="1200"/>
              <a:t>Estructura del examen:</a:t>
            </a:r>
            <a:endParaRPr lang="es-ES" sz="1200">
              <a:ea typeface="Roboto"/>
              <a:cs typeface="Roboto"/>
            </a:endParaRPr>
          </a:p>
          <a:p>
            <a:pPr marL="285750" indent="-285750">
              <a:buFont typeface="Arial"/>
              <a:buChar char="•"/>
            </a:pPr>
            <a:r>
              <a:rPr lang="es-ES" sz="1200">
                <a:ea typeface="+mn-lt"/>
                <a:cs typeface="+mn-lt"/>
              </a:rPr>
              <a:t>40–60 preguntas (en español o inglés)</a:t>
            </a:r>
            <a:endParaRPr lang="es-ES" sz="1200">
              <a:ea typeface="Roboto"/>
              <a:cs typeface="Roboto"/>
            </a:endParaRPr>
          </a:p>
          <a:p>
            <a:pPr marL="285750" indent="-285750">
              <a:buFont typeface="Arial"/>
              <a:buChar char="•"/>
            </a:pPr>
            <a:r>
              <a:rPr lang="es-ES" sz="1200">
                <a:ea typeface="+mn-lt"/>
                <a:cs typeface="+mn-lt"/>
              </a:rPr>
              <a:t>Múltiple opción, escenarios, simulaciones</a:t>
            </a:r>
            <a:endParaRPr lang="es-ES" sz="1200">
              <a:ea typeface="Roboto"/>
              <a:cs typeface="Roboto"/>
            </a:endParaRPr>
          </a:p>
          <a:p>
            <a:pPr marL="285750" indent="-285750">
              <a:buFont typeface="Arial"/>
              <a:buChar char="•"/>
            </a:pPr>
            <a:r>
              <a:rPr lang="es-ES" sz="1200">
                <a:ea typeface="+mn-lt"/>
                <a:cs typeface="+mn-lt"/>
              </a:rPr>
              <a:t>Dura aprox. 100–120 minutos</a:t>
            </a:r>
            <a:endParaRPr lang="es-ES" sz="1200">
              <a:ea typeface="Roboto"/>
              <a:cs typeface="Roboto"/>
            </a:endParaRPr>
          </a:p>
          <a:p>
            <a:endParaRPr lang="es-ES" sz="1200">
              <a:ea typeface="Roboto"/>
              <a:cs typeface="Roboto"/>
            </a:endParaRPr>
          </a:p>
          <a:p>
            <a:r>
              <a:rPr lang="es-ES" sz="1200"/>
              <a:t>¿Cómo prepararse?</a:t>
            </a:r>
            <a:endParaRPr lang="es-ES" sz="1200">
              <a:ea typeface="Roboto"/>
              <a:cs typeface="Roboto"/>
            </a:endParaRPr>
          </a:p>
          <a:p>
            <a:pPr marL="285750" indent="-285750">
              <a:buFont typeface="Arial"/>
              <a:buChar char="•"/>
            </a:pPr>
            <a:r>
              <a:rPr lang="es-ES" sz="1200">
                <a:ea typeface="+mn-lt"/>
                <a:cs typeface="+mn-lt"/>
              </a:rPr>
              <a:t>Microsoft </a:t>
            </a:r>
            <a:r>
              <a:rPr lang="es-ES" sz="1200" err="1">
                <a:ea typeface="+mn-lt"/>
                <a:cs typeface="+mn-lt"/>
              </a:rPr>
              <a:t>Learn</a:t>
            </a:r>
            <a:r>
              <a:rPr lang="es-ES" sz="1200">
                <a:ea typeface="+mn-lt"/>
                <a:cs typeface="+mn-lt"/>
              </a:rPr>
              <a:t> ofrece una ruta oficial gratuita.</a:t>
            </a:r>
            <a:endParaRPr lang="es-ES" sz="1200">
              <a:ea typeface="Roboto"/>
              <a:cs typeface="Roboto"/>
            </a:endParaRPr>
          </a:p>
          <a:p>
            <a:endParaRPr lang="es-ES" sz="1200">
              <a:ea typeface="Roboto"/>
              <a:cs typeface="Roboto"/>
            </a:endParaRPr>
          </a:p>
          <a:p>
            <a:r>
              <a:rPr lang="es-ES" sz="1200">
                <a:ea typeface="Roboto"/>
                <a:cs typeface="Roboto"/>
              </a:rPr>
              <a:t>Link: https://learn.microsoft.com/es-es/credentials/certifications/data-analyst-associate/?practice-assessment-type=certification</a:t>
            </a:r>
          </a:p>
          <a:p>
            <a:endParaRPr lang="es-ES">
              <a:ea typeface="Roboto"/>
              <a:cs typeface="Roboto"/>
            </a:endParaRPr>
          </a:p>
        </p:txBody>
      </p:sp>
    </p:spTree>
    <p:extLst>
      <p:ext uri="{BB962C8B-B14F-4D97-AF65-F5344CB8AC3E}">
        <p14:creationId xmlns:p14="http://schemas.microsoft.com/office/powerpoint/2010/main" val="3967443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E4348-6138-5023-E3B5-0F2041DEC3BD}"/>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95B79315-440E-7F4D-C806-88994CC7E2D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a:extLst>
              <a:ext uri="{FF2B5EF4-FFF2-40B4-BE49-F238E27FC236}">
                <a16:creationId xmlns:a16="http://schemas.microsoft.com/office/drawing/2014/main" id="{69414BB3-3AF4-74BD-B423-E2D539130A4C}"/>
              </a:ext>
            </a:extLst>
          </p:cNvPr>
          <p:cNvSpPr/>
          <p:nvPr/>
        </p:nvSpPr>
        <p:spPr>
          <a:xfrm>
            <a:off x="620915" y="2217446"/>
            <a:ext cx="929864" cy="64373"/>
          </a:xfrm>
          <a:prstGeom prst="rect">
            <a:avLst/>
          </a:prstGeom>
          <a:solidFill>
            <a:srgbClr val="FFFFFF"/>
          </a:solidFill>
        </p:spPr>
        <p:txBody>
          <a:bodyPr/>
          <a:lstStyle/>
          <a:p>
            <a:endParaRPr lang="es-CL"/>
          </a:p>
        </p:txBody>
      </p:sp>
      <p:sp>
        <p:nvSpPr>
          <p:cNvPr id="7" name="TextBox 7">
            <a:extLst>
              <a:ext uri="{FF2B5EF4-FFF2-40B4-BE49-F238E27FC236}">
                <a16:creationId xmlns:a16="http://schemas.microsoft.com/office/drawing/2014/main" id="{DB8DDD6F-49F8-CE6B-51FF-FB31E40491A3}"/>
              </a:ext>
            </a:extLst>
          </p:cNvPr>
          <p:cNvSpPr txBox="1"/>
          <p:nvPr/>
        </p:nvSpPr>
        <p:spPr>
          <a:xfrm>
            <a:off x="620915" y="2395538"/>
            <a:ext cx="5373576" cy="769441"/>
          </a:xfrm>
          <a:prstGeom prst="rect">
            <a:avLst/>
          </a:prstGeom>
        </p:spPr>
        <p:txBody>
          <a:bodyPr lIns="0" tIns="0" rIns="0" bIns="0" rtlCol="0" anchor="t">
            <a:spAutoFit/>
          </a:bodyPr>
          <a:lstStyle/>
          <a:p>
            <a:pPr>
              <a:lnSpc>
                <a:spcPts val="3000"/>
              </a:lnSpc>
            </a:pPr>
            <a:r>
              <a:rPr lang="en-US" sz="3000" b="1" err="1">
                <a:solidFill>
                  <a:srgbClr val="FFFFFF"/>
                </a:solidFill>
                <a:latin typeface="+mj-lt"/>
              </a:rPr>
              <a:t>Arquitectura</a:t>
            </a:r>
            <a:r>
              <a:rPr lang="en-US" sz="3000" b="1">
                <a:solidFill>
                  <a:srgbClr val="FFFFFF"/>
                </a:solidFill>
                <a:latin typeface="+mj-lt"/>
              </a:rPr>
              <a:t> General de Power BI</a:t>
            </a:r>
          </a:p>
        </p:txBody>
      </p:sp>
      <p:pic>
        <p:nvPicPr>
          <p:cNvPr id="8" name="Picture 4">
            <a:extLst>
              <a:ext uri="{FF2B5EF4-FFF2-40B4-BE49-F238E27FC236}">
                <a16:creationId xmlns:a16="http://schemas.microsoft.com/office/drawing/2014/main" id="{FA9FB5C8-E671-1E76-C10E-A0EA26694ACE}"/>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06931" y="3458799"/>
            <a:ext cx="3105510" cy="2057400"/>
          </a:xfrm>
          <a:prstGeom prst="rect">
            <a:avLst/>
          </a:prstGeom>
        </p:spPr>
      </p:pic>
      <p:pic>
        <p:nvPicPr>
          <p:cNvPr id="9" name="Picture 5">
            <a:extLst>
              <a:ext uri="{FF2B5EF4-FFF2-40B4-BE49-F238E27FC236}">
                <a16:creationId xmlns:a16="http://schemas.microsoft.com/office/drawing/2014/main" id="{21A970BE-82E0-79B3-A8FF-4ED812B829D9}"/>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09276">
            <a:off x="-1200674" y="4487499"/>
            <a:ext cx="3105510" cy="2057400"/>
          </a:xfrm>
          <a:prstGeom prst="rect">
            <a:avLst/>
          </a:prstGeom>
        </p:spPr>
      </p:pic>
      <p:pic>
        <p:nvPicPr>
          <p:cNvPr id="10" name="Picture 6">
            <a:extLst>
              <a:ext uri="{FF2B5EF4-FFF2-40B4-BE49-F238E27FC236}">
                <a16:creationId xmlns:a16="http://schemas.microsoft.com/office/drawing/2014/main" id="{4BFD6DB8-25C2-F8C5-A117-CAD097425BA2}"/>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3882763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FD3C8-E44C-3491-3B3B-7007B3C29FC4}"/>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181BD1D1-5376-A3B8-F327-1778449D5D9F}"/>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3DBB0C1C-1C91-52EF-E898-F46E6F0E735F}"/>
              </a:ext>
            </a:extLst>
          </p:cNvPr>
          <p:cNvSpPr txBox="1"/>
          <p:nvPr/>
        </p:nvSpPr>
        <p:spPr>
          <a:xfrm>
            <a:off x="3368610" y="678019"/>
            <a:ext cx="2406781" cy="276999"/>
          </a:xfrm>
          <a:prstGeom prst="rect">
            <a:avLst/>
          </a:prstGeom>
        </p:spPr>
        <p:txBody>
          <a:bodyPr lIns="0" tIns="0" rIns="0" bIns="0" rtlCol="0" anchor="t">
            <a:spAutoFit/>
          </a:bodyPr>
          <a:lstStyle/>
          <a:p>
            <a:pPr algn="ctr"/>
            <a:r>
              <a:rPr lang="es-CL" sz="1800" b="1" spc="18">
                <a:solidFill>
                  <a:srgbClr val="35382F"/>
                </a:solidFill>
                <a:latin typeface="+mj-lt"/>
              </a:rPr>
              <a:t>Arquitectura</a:t>
            </a:r>
            <a:r>
              <a:rPr lang="en-US" sz="1800" b="1" spc="18" dirty="0">
                <a:solidFill>
                  <a:srgbClr val="35382F"/>
                </a:solidFill>
                <a:latin typeface="+mj-lt"/>
              </a:rPr>
              <a:t> PBI</a:t>
            </a:r>
          </a:p>
        </p:txBody>
      </p:sp>
      <p:pic>
        <p:nvPicPr>
          <p:cNvPr id="3" name="Imagen 2" descr="Diagrama&#10;&#10;El contenido generado por inteligencia artificial puede ser incorrecto.">
            <a:extLst>
              <a:ext uri="{FF2B5EF4-FFF2-40B4-BE49-F238E27FC236}">
                <a16:creationId xmlns:a16="http://schemas.microsoft.com/office/drawing/2014/main" id="{631B89E0-5D61-FA2E-AF2E-B39753E9DDE0}"/>
              </a:ext>
            </a:extLst>
          </p:cNvPr>
          <p:cNvPicPr>
            <a:picLocks noChangeAspect="1"/>
          </p:cNvPicPr>
          <p:nvPr/>
        </p:nvPicPr>
        <p:blipFill>
          <a:blip r:embed="rId3"/>
          <a:stretch>
            <a:fillRect/>
          </a:stretch>
        </p:blipFill>
        <p:spPr>
          <a:xfrm>
            <a:off x="1060041" y="1493130"/>
            <a:ext cx="6692081" cy="3235716"/>
          </a:xfrm>
          <a:prstGeom prst="rect">
            <a:avLst/>
          </a:prstGeom>
          <a:ln>
            <a:solidFill>
              <a:srgbClr val="0070C0"/>
            </a:solidFill>
          </a:ln>
        </p:spPr>
      </p:pic>
    </p:spTree>
    <p:extLst>
      <p:ext uri="{BB962C8B-B14F-4D97-AF65-F5344CB8AC3E}">
        <p14:creationId xmlns:p14="http://schemas.microsoft.com/office/powerpoint/2010/main" val="3200687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A7350-24D2-AD06-F1AE-BBA49E60A7CE}"/>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2A3CD67B-DE7F-1693-448A-A39009A87F8E}"/>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6D35B976-48B2-5EC4-BE0F-FBD2CF337DF6}"/>
              </a:ext>
            </a:extLst>
          </p:cNvPr>
          <p:cNvSpPr txBox="1"/>
          <p:nvPr/>
        </p:nvSpPr>
        <p:spPr>
          <a:xfrm>
            <a:off x="2730657" y="651439"/>
            <a:ext cx="3890908" cy="276999"/>
          </a:xfrm>
          <a:prstGeom prst="rect">
            <a:avLst/>
          </a:prstGeom>
        </p:spPr>
        <p:txBody>
          <a:bodyPr wrap="square" lIns="0" tIns="0" rIns="0" bIns="0" rtlCol="0" anchor="t">
            <a:spAutoFit/>
          </a:bodyPr>
          <a:lstStyle/>
          <a:p>
            <a:pPr algn="ctr"/>
            <a:r>
              <a:rPr lang="en-US" sz="1800" b="1" spc="18">
                <a:solidFill>
                  <a:srgbClr val="35382F"/>
                </a:solidFill>
                <a:latin typeface="+mj-lt"/>
              </a:rPr>
              <a:t>Formas de licenciamiento</a:t>
            </a:r>
            <a:endParaRPr lang="es-ES"/>
          </a:p>
        </p:txBody>
      </p:sp>
      <p:pic>
        <p:nvPicPr>
          <p:cNvPr id="4" name="Imagen 3" descr="Interfaz de usuario gráfica, Aplicación&#10;&#10;El contenido generado por inteligencia artificial puede ser incorrecto.">
            <a:extLst>
              <a:ext uri="{FF2B5EF4-FFF2-40B4-BE49-F238E27FC236}">
                <a16:creationId xmlns:a16="http://schemas.microsoft.com/office/drawing/2014/main" id="{90C8463E-94E5-5D36-8C4B-CEC34E290C4F}"/>
              </a:ext>
            </a:extLst>
          </p:cNvPr>
          <p:cNvPicPr>
            <a:picLocks noChangeAspect="1"/>
          </p:cNvPicPr>
          <p:nvPr/>
        </p:nvPicPr>
        <p:blipFill>
          <a:blip r:embed="rId3"/>
          <a:stretch>
            <a:fillRect/>
          </a:stretch>
        </p:blipFill>
        <p:spPr>
          <a:xfrm>
            <a:off x="1909627" y="1216742"/>
            <a:ext cx="5315529" cy="3170904"/>
          </a:xfrm>
          <a:prstGeom prst="rect">
            <a:avLst/>
          </a:prstGeom>
        </p:spPr>
      </p:pic>
      <p:sp>
        <p:nvSpPr>
          <p:cNvPr id="6" name="CuadroTexto 5">
            <a:extLst>
              <a:ext uri="{FF2B5EF4-FFF2-40B4-BE49-F238E27FC236}">
                <a16:creationId xmlns:a16="http://schemas.microsoft.com/office/drawing/2014/main" id="{A9E4B074-B56C-81C0-18FC-58D51A9659F2}"/>
              </a:ext>
            </a:extLst>
          </p:cNvPr>
          <p:cNvSpPr txBox="1"/>
          <p:nvPr/>
        </p:nvSpPr>
        <p:spPr>
          <a:xfrm>
            <a:off x="3008671" y="4621775"/>
            <a:ext cx="5449529" cy="19043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788">
                <a:solidFill>
                  <a:schemeClr val="tx1">
                    <a:lumMod val="85000"/>
                    <a:lumOff val="15000"/>
                  </a:schemeClr>
                </a:solidFill>
              </a:rPr>
              <a:t>Fuente: https://www.microsoft.com/es-cl/power-platform/products/power-bi/pricing</a:t>
            </a:r>
          </a:p>
        </p:txBody>
      </p:sp>
    </p:spTree>
    <p:extLst>
      <p:ext uri="{BB962C8B-B14F-4D97-AF65-F5344CB8AC3E}">
        <p14:creationId xmlns:p14="http://schemas.microsoft.com/office/powerpoint/2010/main" val="280328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CF679-2C93-1038-7F33-CF36A0A2BDD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5A0FDA0-79A2-22A5-5C25-BA6BF23D4DD1}"/>
              </a:ext>
            </a:extLst>
          </p:cNvPr>
          <p:cNvGrpSpPr/>
          <p:nvPr/>
        </p:nvGrpSpPr>
        <p:grpSpPr>
          <a:xfrm>
            <a:off x="514350" y="1497449"/>
            <a:ext cx="1862418" cy="3116793"/>
            <a:chOff x="0" y="0"/>
            <a:chExt cx="6839944" cy="10106544"/>
          </a:xfrm>
        </p:grpSpPr>
        <p:sp>
          <p:nvSpPr>
            <p:cNvPr id="3" name="Freeform 3">
              <a:extLst>
                <a:ext uri="{FF2B5EF4-FFF2-40B4-BE49-F238E27FC236}">
                  <a16:creationId xmlns:a16="http://schemas.microsoft.com/office/drawing/2014/main" id="{4AF0E6DD-A541-F71D-2040-6BD71F2DBF73}"/>
                </a:ext>
              </a:extLst>
            </p:cNvPr>
            <p:cNvSpPr/>
            <p:nvPr/>
          </p:nvSpPr>
          <p:spPr>
            <a:xfrm>
              <a:off x="0" y="0"/>
              <a:ext cx="6839945" cy="10106544"/>
            </a:xfrm>
            <a:custGeom>
              <a:avLst/>
              <a:gdLst/>
              <a:ahLst/>
              <a:cxnLst/>
              <a:rect l="l" t="t" r="r" b="b"/>
              <a:pathLst>
                <a:path w="6839945" h="10106544">
                  <a:moveTo>
                    <a:pt x="0" y="0"/>
                  </a:moveTo>
                  <a:lnTo>
                    <a:pt x="0" y="10106544"/>
                  </a:lnTo>
                  <a:lnTo>
                    <a:pt x="6839945" y="10106544"/>
                  </a:lnTo>
                  <a:lnTo>
                    <a:pt x="6839945" y="0"/>
                  </a:lnTo>
                  <a:lnTo>
                    <a:pt x="0" y="0"/>
                  </a:lnTo>
                  <a:close/>
                  <a:moveTo>
                    <a:pt x="6778984" y="10045585"/>
                  </a:moveTo>
                  <a:lnTo>
                    <a:pt x="59690" y="10045585"/>
                  </a:lnTo>
                  <a:lnTo>
                    <a:pt x="59690" y="59690"/>
                  </a:lnTo>
                  <a:lnTo>
                    <a:pt x="6778984" y="59690"/>
                  </a:lnTo>
                  <a:lnTo>
                    <a:pt x="6778984" y="10045585"/>
                  </a:lnTo>
                  <a:close/>
                </a:path>
              </a:pathLst>
            </a:custGeom>
            <a:solidFill>
              <a:srgbClr val="191919">
                <a:alpha val="19608"/>
              </a:srgbClr>
            </a:solidFill>
          </p:spPr>
          <p:txBody>
            <a:bodyPr/>
            <a:lstStyle/>
            <a:p>
              <a:endParaRPr lang="es-CL"/>
            </a:p>
          </p:txBody>
        </p:sp>
      </p:grpSp>
      <p:pic>
        <p:nvPicPr>
          <p:cNvPr id="4" name="Picture 4">
            <a:extLst>
              <a:ext uri="{FF2B5EF4-FFF2-40B4-BE49-F238E27FC236}">
                <a16:creationId xmlns:a16="http://schemas.microsoft.com/office/drawing/2014/main" id="{DBE790CD-3D6C-F450-3E82-A4F896A6920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9083" y="1098427"/>
            <a:ext cx="827860" cy="827860"/>
          </a:xfrm>
          <a:prstGeom prst="rect">
            <a:avLst/>
          </a:prstGeom>
        </p:spPr>
      </p:pic>
      <p:grpSp>
        <p:nvGrpSpPr>
          <p:cNvPr id="5" name="Group 5">
            <a:extLst>
              <a:ext uri="{FF2B5EF4-FFF2-40B4-BE49-F238E27FC236}">
                <a16:creationId xmlns:a16="http://schemas.microsoft.com/office/drawing/2014/main" id="{2BC1D66D-30A8-1A39-7640-C12C402CF60B}"/>
              </a:ext>
            </a:extLst>
          </p:cNvPr>
          <p:cNvGrpSpPr/>
          <p:nvPr/>
        </p:nvGrpSpPr>
        <p:grpSpPr>
          <a:xfrm>
            <a:off x="2623492" y="1507388"/>
            <a:ext cx="1817692" cy="3116793"/>
            <a:chOff x="0" y="0"/>
            <a:chExt cx="6839944" cy="10106544"/>
          </a:xfrm>
        </p:grpSpPr>
        <p:sp>
          <p:nvSpPr>
            <p:cNvPr id="6" name="Freeform 6">
              <a:extLst>
                <a:ext uri="{FF2B5EF4-FFF2-40B4-BE49-F238E27FC236}">
                  <a16:creationId xmlns:a16="http://schemas.microsoft.com/office/drawing/2014/main" id="{DEE7E614-0046-99C4-03B7-44BDC9A169B7}"/>
                </a:ext>
              </a:extLst>
            </p:cNvPr>
            <p:cNvSpPr/>
            <p:nvPr/>
          </p:nvSpPr>
          <p:spPr>
            <a:xfrm>
              <a:off x="0" y="0"/>
              <a:ext cx="6839945" cy="10106544"/>
            </a:xfrm>
            <a:custGeom>
              <a:avLst/>
              <a:gdLst/>
              <a:ahLst/>
              <a:cxnLst/>
              <a:rect l="l" t="t" r="r" b="b"/>
              <a:pathLst>
                <a:path w="6839945" h="10106544">
                  <a:moveTo>
                    <a:pt x="0" y="0"/>
                  </a:moveTo>
                  <a:lnTo>
                    <a:pt x="0" y="10106544"/>
                  </a:lnTo>
                  <a:lnTo>
                    <a:pt x="6839945" y="10106544"/>
                  </a:lnTo>
                  <a:lnTo>
                    <a:pt x="6839945" y="0"/>
                  </a:lnTo>
                  <a:lnTo>
                    <a:pt x="0" y="0"/>
                  </a:lnTo>
                  <a:close/>
                  <a:moveTo>
                    <a:pt x="6778984" y="10045585"/>
                  </a:moveTo>
                  <a:lnTo>
                    <a:pt x="59690" y="10045585"/>
                  </a:lnTo>
                  <a:lnTo>
                    <a:pt x="59690" y="59690"/>
                  </a:lnTo>
                  <a:lnTo>
                    <a:pt x="6778984" y="59690"/>
                  </a:lnTo>
                  <a:lnTo>
                    <a:pt x="6778984" y="10045585"/>
                  </a:lnTo>
                  <a:close/>
                </a:path>
              </a:pathLst>
            </a:custGeom>
            <a:solidFill>
              <a:srgbClr val="191919">
                <a:alpha val="19608"/>
              </a:srgbClr>
            </a:solidFill>
          </p:spPr>
          <p:txBody>
            <a:bodyPr/>
            <a:lstStyle/>
            <a:p>
              <a:endParaRPr lang="es-CL"/>
            </a:p>
          </p:txBody>
        </p:sp>
      </p:grpSp>
      <p:pic>
        <p:nvPicPr>
          <p:cNvPr id="7" name="Picture 7">
            <a:extLst>
              <a:ext uri="{FF2B5EF4-FFF2-40B4-BE49-F238E27FC236}">
                <a16:creationId xmlns:a16="http://schemas.microsoft.com/office/drawing/2014/main" id="{F57D8DDA-43C2-CB49-5EF8-74370EFB5E8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118408" y="1098427"/>
            <a:ext cx="827860" cy="827860"/>
          </a:xfrm>
          <a:prstGeom prst="rect">
            <a:avLst/>
          </a:prstGeom>
        </p:spPr>
      </p:pic>
      <p:grpSp>
        <p:nvGrpSpPr>
          <p:cNvPr id="8" name="Group 8">
            <a:extLst>
              <a:ext uri="{FF2B5EF4-FFF2-40B4-BE49-F238E27FC236}">
                <a16:creationId xmlns:a16="http://schemas.microsoft.com/office/drawing/2014/main" id="{EA7FB2FD-2965-0D3D-318D-3ECE7438D025}"/>
              </a:ext>
            </a:extLst>
          </p:cNvPr>
          <p:cNvGrpSpPr/>
          <p:nvPr/>
        </p:nvGrpSpPr>
        <p:grpSpPr>
          <a:xfrm>
            <a:off x="4673000" y="1512357"/>
            <a:ext cx="1877326" cy="3101885"/>
            <a:chOff x="0" y="0"/>
            <a:chExt cx="6839944" cy="10106544"/>
          </a:xfrm>
        </p:grpSpPr>
        <p:sp>
          <p:nvSpPr>
            <p:cNvPr id="9" name="Freeform 9">
              <a:extLst>
                <a:ext uri="{FF2B5EF4-FFF2-40B4-BE49-F238E27FC236}">
                  <a16:creationId xmlns:a16="http://schemas.microsoft.com/office/drawing/2014/main" id="{C6C113FE-E994-56EF-10DB-1478B09CD906}"/>
                </a:ext>
              </a:extLst>
            </p:cNvPr>
            <p:cNvSpPr/>
            <p:nvPr/>
          </p:nvSpPr>
          <p:spPr>
            <a:xfrm>
              <a:off x="0" y="0"/>
              <a:ext cx="6839945" cy="10106544"/>
            </a:xfrm>
            <a:custGeom>
              <a:avLst/>
              <a:gdLst/>
              <a:ahLst/>
              <a:cxnLst/>
              <a:rect l="l" t="t" r="r" b="b"/>
              <a:pathLst>
                <a:path w="6839945" h="10106544">
                  <a:moveTo>
                    <a:pt x="0" y="0"/>
                  </a:moveTo>
                  <a:lnTo>
                    <a:pt x="0" y="10106544"/>
                  </a:lnTo>
                  <a:lnTo>
                    <a:pt x="6839945" y="10106544"/>
                  </a:lnTo>
                  <a:lnTo>
                    <a:pt x="6839945" y="0"/>
                  </a:lnTo>
                  <a:lnTo>
                    <a:pt x="0" y="0"/>
                  </a:lnTo>
                  <a:close/>
                  <a:moveTo>
                    <a:pt x="6778984" y="10045585"/>
                  </a:moveTo>
                  <a:lnTo>
                    <a:pt x="59690" y="10045585"/>
                  </a:lnTo>
                  <a:lnTo>
                    <a:pt x="59690" y="59690"/>
                  </a:lnTo>
                  <a:lnTo>
                    <a:pt x="6778984" y="59690"/>
                  </a:lnTo>
                  <a:lnTo>
                    <a:pt x="6778984" y="10045585"/>
                  </a:lnTo>
                  <a:close/>
                </a:path>
              </a:pathLst>
            </a:custGeom>
            <a:solidFill>
              <a:srgbClr val="191919">
                <a:alpha val="19608"/>
              </a:srgbClr>
            </a:solidFill>
          </p:spPr>
          <p:txBody>
            <a:bodyPr/>
            <a:lstStyle/>
            <a:p>
              <a:endParaRPr lang="es-CL"/>
            </a:p>
          </p:txBody>
        </p:sp>
      </p:grpSp>
      <p:pic>
        <p:nvPicPr>
          <p:cNvPr id="10" name="Picture 10">
            <a:extLst>
              <a:ext uri="{FF2B5EF4-FFF2-40B4-BE49-F238E27FC236}">
                <a16:creationId xmlns:a16="http://schemas.microsoft.com/office/drawing/2014/main" id="{D5B2BF2C-30D9-EE19-A7E0-C7372958E6B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197733" y="1098427"/>
            <a:ext cx="827860" cy="827860"/>
          </a:xfrm>
          <a:prstGeom prst="rect">
            <a:avLst/>
          </a:prstGeom>
        </p:spPr>
      </p:pic>
      <p:grpSp>
        <p:nvGrpSpPr>
          <p:cNvPr id="11" name="Group 11">
            <a:extLst>
              <a:ext uri="{FF2B5EF4-FFF2-40B4-BE49-F238E27FC236}">
                <a16:creationId xmlns:a16="http://schemas.microsoft.com/office/drawing/2014/main" id="{D449814D-2E19-527A-986C-8371C8184767}"/>
              </a:ext>
            </a:extLst>
          </p:cNvPr>
          <p:cNvGrpSpPr/>
          <p:nvPr/>
        </p:nvGrpSpPr>
        <p:grpSpPr>
          <a:xfrm>
            <a:off x="6772203" y="1512357"/>
            <a:ext cx="1857448" cy="3101885"/>
            <a:chOff x="0" y="0"/>
            <a:chExt cx="6839944" cy="10106544"/>
          </a:xfrm>
        </p:grpSpPr>
        <p:sp>
          <p:nvSpPr>
            <p:cNvPr id="12" name="Freeform 12">
              <a:extLst>
                <a:ext uri="{FF2B5EF4-FFF2-40B4-BE49-F238E27FC236}">
                  <a16:creationId xmlns:a16="http://schemas.microsoft.com/office/drawing/2014/main" id="{FEB6347C-2899-ABFE-0425-4EC5CD33D2A8}"/>
                </a:ext>
              </a:extLst>
            </p:cNvPr>
            <p:cNvSpPr/>
            <p:nvPr/>
          </p:nvSpPr>
          <p:spPr>
            <a:xfrm>
              <a:off x="0" y="0"/>
              <a:ext cx="6839945" cy="10106544"/>
            </a:xfrm>
            <a:custGeom>
              <a:avLst/>
              <a:gdLst/>
              <a:ahLst/>
              <a:cxnLst/>
              <a:rect l="l" t="t" r="r" b="b"/>
              <a:pathLst>
                <a:path w="6839945" h="10106544">
                  <a:moveTo>
                    <a:pt x="0" y="0"/>
                  </a:moveTo>
                  <a:lnTo>
                    <a:pt x="0" y="10106544"/>
                  </a:lnTo>
                  <a:lnTo>
                    <a:pt x="6839945" y="10106544"/>
                  </a:lnTo>
                  <a:lnTo>
                    <a:pt x="6839945" y="0"/>
                  </a:lnTo>
                  <a:lnTo>
                    <a:pt x="0" y="0"/>
                  </a:lnTo>
                  <a:close/>
                  <a:moveTo>
                    <a:pt x="6778984" y="10045585"/>
                  </a:moveTo>
                  <a:lnTo>
                    <a:pt x="59690" y="10045585"/>
                  </a:lnTo>
                  <a:lnTo>
                    <a:pt x="59690" y="59690"/>
                  </a:lnTo>
                  <a:lnTo>
                    <a:pt x="6778984" y="59690"/>
                  </a:lnTo>
                  <a:lnTo>
                    <a:pt x="6778984" y="10045585"/>
                  </a:lnTo>
                  <a:close/>
                </a:path>
              </a:pathLst>
            </a:custGeom>
            <a:solidFill>
              <a:srgbClr val="191919">
                <a:alpha val="19608"/>
              </a:srgbClr>
            </a:solidFill>
          </p:spPr>
          <p:txBody>
            <a:bodyPr/>
            <a:lstStyle/>
            <a:p>
              <a:endParaRPr lang="es-CL"/>
            </a:p>
          </p:txBody>
        </p:sp>
      </p:grpSp>
      <p:pic>
        <p:nvPicPr>
          <p:cNvPr id="13" name="Picture 13">
            <a:extLst>
              <a:ext uri="{FF2B5EF4-FFF2-40B4-BE49-F238E27FC236}">
                <a16:creationId xmlns:a16="http://schemas.microsoft.com/office/drawing/2014/main" id="{E57E2C43-0AE1-9B45-0B23-D8CB71CD3C8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277058" y="1098427"/>
            <a:ext cx="827860" cy="827860"/>
          </a:xfrm>
          <a:prstGeom prst="rect">
            <a:avLst/>
          </a:prstGeom>
        </p:spPr>
      </p:pic>
      <p:sp>
        <p:nvSpPr>
          <p:cNvPr id="15" name="TextBox 15">
            <a:extLst>
              <a:ext uri="{FF2B5EF4-FFF2-40B4-BE49-F238E27FC236}">
                <a16:creationId xmlns:a16="http://schemas.microsoft.com/office/drawing/2014/main" id="{075BC99F-E860-501A-5A9A-A006DD431233}"/>
              </a:ext>
            </a:extLst>
          </p:cNvPr>
          <p:cNvSpPr txBox="1"/>
          <p:nvPr/>
        </p:nvSpPr>
        <p:spPr>
          <a:xfrm>
            <a:off x="4775469" y="1975292"/>
            <a:ext cx="1672388" cy="193386"/>
          </a:xfrm>
          <a:prstGeom prst="rect">
            <a:avLst/>
          </a:prstGeom>
        </p:spPr>
        <p:txBody>
          <a:bodyPr lIns="0" tIns="0" rIns="0" bIns="0" rtlCol="0" anchor="t">
            <a:spAutoFit/>
          </a:bodyPr>
          <a:lstStyle/>
          <a:p>
            <a:pPr algn="ctr">
              <a:lnSpc>
                <a:spcPts val="1612"/>
              </a:lnSpc>
              <a:spcBef>
                <a:spcPct val="0"/>
              </a:spcBef>
            </a:pPr>
            <a:r>
              <a:rPr lang="en-US" sz="1250" b="1" spc="49">
                <a:solidFill>
                  <a:srgbClr val="5271FF"/>
                </a:solidFill>
                <a:latin typeface="+mj-lt"/>
              </a:rPr>
              <a:t>Item 3</a:t>
            </a:r>
          </a:p>
        </p:txBody>
      </p:sp>
      <p:sp>
        <p:nvSpPr>
          <p:cNvPr id="16" name="TextBox 16">
            <a:extLst>
              <a:ext uri="{FF2B5EF4-FFF2-40B4-BE49-F238E27FC236}">
                <a16:creationId xmlns:a16="http://schemas.microsoft.com/office/drawing/2014/main" id="{C1CC1F59-DC58-F1D7-66F9-D25B3E370E42}"/>
              </a:ext>
            </a:extLst>
          </p:cNvPr>
          <p:cNvSpPr txBox="1"/>
          <p:nvPr/>
        </p:nvSpPr>
        <p:spPr>
          <a:xfrm>
            <a:off x="2729543" y="1975292"/>
            <a:ext cx="1605589" cy="193386"/>
          </a:xfrm>
          <a:prstGeom prst="rect">
            <a:avLst/>
          </a:prstGeom>
        </p:spPr>
        <p:txBody>
          <a:bodyPr lIns="0" tIns="0" rIns="0" bIns="0" rtlCol="0" anchor="t">
            <a:spAutoFit/>
          </a:bodyPr>
          <a:lstStyle/>
          <a:p>
            <a:pPr algn="ctr">
              <a:lnSpc>
                <a:spcPts val="1612"/>
              </a:lnSpc>
              <a:spcBef>
                <a:spcPct val="0"/>
              </a:spcBef>
            </a:pPr>
            <a:r>
              <a:rPr lang="en-US" sz="1250" b="1" spc="49">
                <a:solidFill>
                  <a:srgbClr val="5271FF"/>
                </a:solidFill>
                <a:latin typeface="+mj-lt"/>
              </a:rPr>
              <a:t>Item 2</a:t>
            </a:r>
          </a:p>
        </p:txBody>
      </p:sp>
      <p:sp>
        <p:nvSpPr>
          <p:cNvPr id="18" name="AutoShape 18">
            <a:extLst>
              <a:ext uri="{FF2B5EF4-FFF2-40B4-BE49-F238E27FC236}">
                <a16:creationId xmlns:a16="http://schemas.microsoft.com/office/drawing/2014/main" id="{5E964F4F-FAA4-1C10-E64A-2423F3DD55DC}"/>
              </a:ext>
            </a:extLst>
          </p:cNvPr>
          <p:cNvSpPr/>
          <p:nvPr/>
        </p:nvSpPr>
        <p:spPr>
          <a:xfrm>
            <a:off x="514350" y="4707022"/>
            <a:ext cx="1877326" cy="101033"/>
          </a:xfrm>
          <a:prstGeom prst="rect">
            <a:avLst/>
          </a:prstGeom>
          <a:solidFill>
            <a:srgbClr val="DCE7FA"/>
          </a:solidFill>
        </p:spPr>
        <p:txBody>
          <a:bodyPr/>
          <a:lstStyle/>
          <a:p>
            <a:endParaRPr lang="es-CL"/>
          </a:p>
        </p:txBody>
      </p:sp>
      <p:sp>
        <p:nvSpPr>
          <p:cNvPr id="19" name="AutoShape 19">
            <a:extLst>
              <a:ext uri="{FF2B5EF4-FFF2-40B4-BE49-F238E27FC236}">
                <a16:creationId xmlns:a16="http://schemas.microsoft.com/office/drawing/2014/main" id="{848F28DE-729E-DF31-F876-40A0BD8B65B0}"/>
              </a:ext>
            </a:extLst>
          </p:cNvPr>
          <p:cNvSpPr/>
          <p:nvPr/>
        </p:nvSpPr>
        <p:spPr>
          <a:xfrm>
            <a:off x="2593675" y="4707022"/>
            <a:ext cx="1877326" cy="101033"/>
          </a:xfrm>
          <a:prstGeom prst="rect">
            <a:avLst/>
          </a:prstGeom>
          <a:solidFill>
            <a:srgbClr val="BAD0F6"/>
          </a:solidFill>
        </p:spPr>
        <p:txBody>
          <a:bodyPr/>
          <a:lstStyle/>
          <a:p>
            <a:endParaRPr lang="es-CL"/>
          </a:p>
        </p:txBody>
      </p:sp>
      <p:sp>
        <p:nvSpPr>
          <p:cNvPr id="20" name="AutoShape 20">
            <a:extLst>
              <a:ext uri="{FF2B5EF4-FFF2-40B4-BE49-F238E27FC236}">
                <a16:creationId xmlns:a16="http://schemas.microsoft.com/office/drawing/2014/main" id="{498150CF-6203-8152-E485-5B990FB9E1AA}"/>
              </a:ext>
            </a:extLst>
          </p:cNvPr>
          <p:cNvSpPr/>
          <p:nvPr/>
        </p:nvSpPr>
        <p:spPr>
          <a:xfrm>
            <a:off x="4673000" y="4707022"/>
            <a:ext cx="1877326" cy="101033"/>
          </a:xfrm>
          <a:prstGeom prst="rect">
            <a:avLst/>
          </a:prstGeom>
          <a:solidFill>
            <a:srgbClr val="A2B7DD"/>
          </a:solidFill>
        </p:spPr>
        <p:txBody>
          <a:bodyPr/>
          <a:lstStyle/>
          <a:p>
            <a:endParaRPr lang="es-CL"/>
          </a:p>
        </p:txBody>
      </p:sp>
      <p:sp>
        <p:nvSpPr>
          <p:cNvPr id="21" name="AutoShape 21">
            <a:extLst>
              <a:ext uri="{FF2B5EF4-FFF2-40B4-BE49-F238E27FC236}">
                <a16:creationId xmlns:a16="http://schemas.microsoft.com/office/drawing/2014/main" id="{E13863A5-1438-AD50-AFBE-A197654F7D2B}"/>
              </a:ext>
            </a:extLst>
          </p:cNvPr>
          <p:cNvSpPr/>
          <p:nvPr/>
        </p:nvSpPr>
        <p:spPr>
          <a:xfrm>
            <a:off x="6752325" y="4707022"/>
            <a:ext cx="1877326" cy="101033"/>
          </a:xfrm>
          <a:prstGeom prst="rect">
            <a:avLst/>
          </a:prstGeom>
          <a:solidFill>
            <a:srgbClr val="5271FF"/>
          </a:solidFill>
        </p:spPr>
        <p:txBody>
          <a:bodyPr/>
          <a:lstStyle/>
          <a:p>
            <a:endParaRPr lang="es-CL"/>
          </a:p>
        </p:txBody>
      </p:sp>
      <p:sp>
        <p:nvSpPr>
          <p:cNvPr id="22" name="TextBox 22">
            <a:extLst>
              <a:ext uri="{FF2B5EF4-FFF2-40B4-BE49-F238E27FC236}">
                <a16:creationId xmlns:a16="http://schemas.microsoft.com/office/drawing/2014/main" id="{8C8163A6-3620-D0CA-ADB1-D9B6DA05622B}"/>
              </a:ext>
            </a:extLst>
          </p:cNvPr>
          <p:cNvSpPr txBox="1"/>
          <p:nvPr/>
        </p:nvSpPr>
        <p:spPr>
          <a:xfrm>
            <a:off x="1204972" y="1309474"/>
            <a:ext cx="496083" cy="345287"/>
          </a:xfrm>
          <a:prstGeom prst="rect">
            <a:avLst/>
          </a:prstGeom>
        </p:spPr>
        <p:txBody>
          <a:bodyPr lIns="0" tIns="0" rIns="0" bIns="0" rtlCol="0" anchor="t">
            <a:spAutoFit/>
          </a:bodyPr>
          <a:lstStyle/>
          <a:p>
            <a:pPr algn="ctr">
              <a:lnSpc>
                <a:spcPts val="2940"/>
              </a:lnSpc>
              <a:spcBef>
                <a:spcPct val="0"/>
              </a:spcBef>
            </a:pPr>
            <a:r>
              <a:rPr lang="en-US" sz="2100" b="1">
                <a:solidFill>
                  <a:srgbClr val="5271FF"/>
                </a:solidFill>
                <a:latin typeface="+mj-lt"/>
              </a:rPr>
              <a:t>1</a:t>
            </a:r>
          </a:p>
        </p:txBody>
      </p:sp>
      <p:sp>
        <p:nvSpPr>
          <p:cNvPr id="23" name="TextBox 23">
            <a:extLst>
              <a:ext uri="{FF2B5EF4-FFF2-40B4-BE49-F238E27FC236}">
                <a16:creationId xmlns:a16="http://schemas.microsoft.com/office/drawing/2014/main" id="{5B072BF5-58F9-CB77-C08E-9DF420EE41CC}"/>
              </a:ext>
            </a:extLst>
          </p:cNvPr>
          <p:cNvSpPr txBox="1"/>
          <p:nvPr/>
        </p:nvSpPr>
        <p:spPr>
          <a:xfrm>
            <a:off x="3284296" y="1309474"/>
            <a:ext cx="496083" cy="345287"/>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mj-lt"/>
              </a:rPr>
              <a:t>2</a:t>
            </a:r>
          </a:p>
        </p:txBody>
      </p:sp>
      <p:sp>
        <p:nvSpPr>
          <p:cNvPr id="24" name="TextBox 24">
            <a:extLst>
              <a:ext uri="{FF2B5EF4-FFF2-40B4-BE49-F238E27FC236}">
                <a16:creationId xmlns:a16="http://schemas.microsoft.com/office/drawing/2014/main" id="{24DF21F4-6B9A-C587-0A87-70905F81091B}"/>
              </a:ext>
            </a:extLst>
          </p:cNvPr>
          <p:cNvSpPr txBox="1"/>
          <p:nvPr/>
        </p:nvSpPr>
        <p:spPr>
          <a:xfrm>
            <a:off x="5363621" y="1309474"/>
            <a:ext cx="496083" cy="345287"/>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mj-lt"/>
              </a:rPr>
              <a:t>3</a:t>
            </a:r>
          </a:p>
        </p:txBody>
      </p:sp>
      <p:sp>
        <p:nvSpPr>
          <p:cNvPr id="25" name="TextBox 25">
            <a:extLst>
              <a:ext uri="{FF2B5EF4-FFF2-40B4-BE49-F238E27FC236}">
                <a16:creationId xmlns:a16="http://schemas.microsoft.com/office/drawing/2014/main" id="{0C19AF01-92F8-8C7B-9242-DFCC0D8C2CFF}"/>
              </a:ext>
            </a:extLst>
          </p:cNvPr>
          <p:cNvSpPr txBox="1"/>
          <p:nvPr/>
        </p:nvSpPr>
        <p:spPr>
          <a:xfrm>
            <a:off x="7442946" y="1309474"/>
            <a:ext cx="496083" cy="345287"/>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mj-lt"/>
              </a:rPr>
              <a:t>4</a:t>
            </a:r>
          </a:p>
        </p:txBody>
      </p:sp>
      <p:sp>
        <p:nvSpPr>
          <p:cNvPr id="33" name="AutoShape 3">
            <a:extLst>
              <a:ext uri="{FF2B5EF4-FFF2-40B4-BE49-F238E27FC236}">
                <a16:creationId xmlns:a16="http://schemas.microsoft.com/office/drawing/2014/main" id="{DBB9DECE-DAD6-073D-7D09-ED757C8A0939}"/>
              </a:ext>
            </a:extLst>
          </p:cNvPr>
          <p:cNvSpPr/>
          <p:nvPr/>
        </p:nvSpPr>
        <p:spPr>
          <a:xfrm>
            <a:off x="4380585" y="425742"/>
            <a:ext cx="382830" cy="85686"/>
          </a:xfrm>
          <a:prstGeom prst="rect">
            <a:avLst/>
          </a:prstGeom>
          <a:solidFill>
            <a:srgbClr val="6DC53B"/>
          </a:solidFill>
        </p:spPr>
        <p:txBody>
          <a:bodyPr/>
          <a:lstStyle/>
          <a:p>
            <a:endParaRPr lang="es-CL"/>
          </a:p>
        </p:txBody>
      </p:sp>
      <p:sp>
        <p:nvSpPr>
          <p:cNvPr id="34" name="TextBox 4">
            <a:extLst>
              <a:ext uri="{FF2B5EF4-FFF2-40B4-BE49-F238E27FC236}">
                <a16:creationId xmlns:a16="http://schemas.microsoft.com/office/drawing/2014/main" id="{0FFFED24-3351-0C10-465C-BD809CC9F525}"/>
              </a:ext>
            </a:extLst>
          </p:cNvPr>
          <p:cNvSpPr txBox="1"/>
          <p:nvPr/>
        </p:nvSpPr>
        <p:spPr>
          <a:xfrm>
            <a:off x="2354796" y="598873"/>
            <a:ext cx="4434408" cy="269304"/>
          </a:xfrm>
          <a:prstGeom prst="rect">
            <a:avLst/>
          </a:prstGeom>
        </p:spPr>
        <p:txBody>
          <a:bodyPr lIns="0" tIns="0" rIns="0" bIns="0" rtlCol="0" anchor="t">
            <a:spAutoFit/>
          </a:bodyPr>
          <a:lstStyle/>
          <a:p>
            <a:pPr algn="ctr">
              <a:lnSpc>
                <a:spcPts val="2123"/>
              </a:lnSpc>
            </a:pPr>
            <a:r>
              <a:rPr lang="en-US" sz="2100" b="1" spc="21">
                <a:solidFill>
                  <a:srgbClr val="35382F"/>
                </a:solidFill>
                <a:latin typeface="+mj-lt"/>
              </a:rPr>
              <a:t>Componentes </a:t>
            </a:r>
            <a:r>
              <a:rPr lang="en-US" sz="2100" b="1" spc="21" err="1">
                <a:solidFill>
                  <a:srgbClr val="35382F"/>
                </a:solidFill>
                <a:latin typeface="+mj-lt"/>
              </a:rPr>
              <a:t>principales</a:t>
            </a:r>
            <a:endParaRPr lang="es-ES" err="1"/>
          </a:p>
        </p:txBody>
      </p:sp>
      <p:pic>
        <p:nvPicPr>
          <p:cNvPr id="31" name="Imagen 30" descr="Arquitectura Power BI - Best Data Solutions">
            <a:extLst>
              <a:ext uri="{FF2B5EF4-FFF2-40B4-BE49-F238E27FC236}">
                <a16:creationId xmlns:a16="http://schemas.microsoft.com/office/drawing/2014/main" id="{D8540384-1584-F2D8-117F-E2D7C3E5320E}"/>
              </a:ext>
            </a:extLst>
          </p:cNvPr>
          <p:cNvPicPr>
            <a:picLocks noChangeAspect="1"/>
          </p:cNvPicPr>
          <p:nvPr/>
        </p:nvPicPr>
        <p:blipFill>
          <a:blip r:embed="rId11"/>
          <a:srcRect l="153" r="66879"/>
          <a:stretch>
            <a:fillRect/>
          </a:stretch>
        </p:blipFill>
        <p:spPr>
          <a:xfrm>
            <a:off x="826572" y="1954491"/>
            <a:ext cx="1247254" cy="1713803"/>
          </a:xfrm>
          <a:prstGeom prst="rect">
            <a:avLst/>
          </a:prstGeom>
        </p:spPr>
      </p:pic>
      <p:pic>
        <p:nvPicPr>
          <p:cNvPr id="35" name="Imagen 34" descr="Arquitectura Power BI - Best Data Solutions">
            <a:extLst>
              <a:ext uri="{FF2B5EF4-FFF2-40B4-BE49-F238E27FC236}">
                <a16:creationId xmlns:a16="http://schemas.microsoft.com/office/drawing/2014/main" id="{67D84089-F87B-5C43-09CE-C180FAEA4DB8}"/>
              </a:ext>
            </a:extLst>
          </p:cNvPr>
          <p:cNvPicPr>
            <a:picLocks noChangeAspect="1"/>
          </p:cNvPicPr>
          <p:nvPr/>
        </p:nvPicPr>
        <p:blipFill>
          <a:blip r:embed="rId11"/>
          <a:srcRect l="33468" r="33393" b="1477"/>
          <a:stretch>
            <a:fillRect/>
          </a:stretch>
        </p:blipFill>
        <p:spPr>
          <a:xfrm>
            <a:off x="2838107" y="1942475"/>
            <a:ext cx="1384697" cy="1736857"/>
          </a:xfrm>
          <a:prstGeom prst="rect">
            <a:avLst/>
          </a:prstGeom>
        </p:spPr>
      </p:pic>
      <p:pic>
        <p:nvPicPr>
          <p:cNvPr id="37" name="Imagen 36" descr="Arquitectura Power BI - Best Data Solutions">
            <a:extLst>
              <a:ext uri="{FF2B5EF4-FFF2-40B4-BE49-F238E27FC236}">
                <a16:creationId xmlns:a16="http://schemas.microsoft.com/office/drawing/2014/main" id="{D6B5FF9A-B64E-6E16-2E1C-72CF72329DE2}"/>
              </a:ext>
            </a:extLst>
          </p:cNvPr>
          <p:cNvPicPr>
            <a:picLocks noChangeAspect="1"/>
          </p:cNvPicPr>
          <p:nvPr/>
        </p:nvPicPr>
        <p:blipFill>
          <a:blip r:embed="rId11"/>
          <a:srcRect l="67815" t="187" r="-861" b="1106"/>
          <a:stretch>
            <a:fillRect/>
          </a:stretch>
        </p:blipFill>
        <p:spPr>
          <a:xfrm>
            <a:off x="4962426" y="1928311"/>
            <a:ext cx="1381717" cy="1766447"/>
          </a:xfrm>
          <a:prstGeom prst="rect">
            <a:avLst/>
          </a:prstGeom>
        </p:spPr>
      </p:pic>
      <p:sp>
        <p:nvSpPr>
          <p:cNvPr id="14" name="CuadroTexto 13">
            <a:extLst>
              <a:ext uri="{FF2B5EF4-FFF2-40B4-BE49-F238E27FC236}">
                <a16:creationId xmlns:a16="http://schemas.microsoft.com/office/drawing/2014/main" id="{3CFBA6A6-3C29-71C6-0D64-3E0D85773853}"/>
              </a:ext>
            </a:extLst>
          </p:cNvPr>
          <p:cNvSpPr txBox="1"/>
          <p:nvPr/>
        </p:nvSpPr>
        <p:spPr>
          <a:xfrm>
            <a:off x="586409" y="3677478"/>
            <a:ext cx="174928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000">
                <a:ea typeface="Roboto"/>
                <a:cs typeface="Roboto"/>
              </a:rPr>
              <a:t>Aplicación de escritorio gratuita que se utiliza para diseñar, crear y desarrollar informes interactivos</a:t>
            </a:r>
          </a:p>
        </p:txBody>
      </p:sp>
      <p:sp>
        <p:nvSpPr>
          <p:cNvPr id="26" name="CuadroTexto 25">
            <a:extLst>
              <a:ext uri="{FF2B5EF4-FFF2-40B4-BE49-F238E27FC236}">
                <a16:creationId xmlns:a16="http://schemas.microsoft.com/office/drawing/2014/main" id="{B6CDCE1F-8681-8E96-1BC2-90054CF000FD}"/>
              </a:ext>
            </a:extLst>
          </p:cNvPr>
          <p:cNvSpPr txBox="1"/>
          <p:nvPr/>
        </p:nvSpPr>
        <p:spPr>
          <a:xfrm>
            <a:off x="2653747" y="3697356"/>
            <a:ext cx="175922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000">
                <a:ea typeface="Roboto"/>
                <a:cs typeface="Roboto"/>
              </a:rPr>
              <a:t>Plataforma en la nube que permite a los usuarios compartir, colaborar y consumir informes interactivos creados con </a:t>
            </a:r>
            <a:r>
              <a:rPr lang="es-ES" sz="1000" err="1">
                <a:ea typeface="Roboto"/>
                <a:cs typeface="Roboto"/>
              </a:rPr>
              <a:t>Power</a:t>
            </a:r>
            <a:r>
              <a:rPr lang="es-ES" sz="1000">
                <a:ea typeface="Roboto"/>
                <a:cs typeface="Roboto"/>
              </a:rPr>
              <a:t> BI Desktop.</a:t>
            </a:r>
          </a:p>
        </p:txBody>
      </p:sp>
      <p:sp>
        <p:nvSpPr>
          <p:cNvPr id="27" name="CuadroTexto 26">
            <a:extLst>
              <a:ext uri="{FF2B5EF4-FFF2-40B4-BE49-F238E27FC236}">
                <a16:creationId xmlns:a16="http://schemas.microsoft.com/office/drawing/2014/main" id="{87648F86-687D-7222-8B26-F8687E45019F}"/>
              </a:ext>
            </a:extLst>
          </p:cNvPr>
          <p:cNvSpPr txBox="1"/>
          <p:nvPr/>
        </p:nvSpPr>
        <p:spPr>
          <a:xfrm>
            <a:off x="4780722" y="3687417"/>
            <a:ext cx="165983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000">
                <a:ea typeface="Roboto"/>
                <a:cs typeface="Roboto"/>
              </a:rPr>
              <a:t>Aplicación móvil de </a:t>
            </a:r>
            <a:r>
              <a:rPr lang="es-ES" sz="1000" err="1">
                <a:ea typeface="Roboto"/>
                <a:cs typeface="Roboto"/>
              </a:rPr>
              <a:t>Power</a:t>
            </a:r>
            <a:r>
              <a:rPr lang="es-ES" sz="1000">
                <a:ea typeface="Roboto"/>
                <a:cs typeface="Roboto"/>
              </a:rPr>
              <a:t> BI, disponible para dispositivos iOS y Android.</a:t>
            </a:r>
          </a:p>
        </p:txBody>
      </p:sp>
      <p:sp>
        <p:nvSpPr>
          <p:cNvPr id="28" name="CuadroTexto 27">
            <a:extLst>
              <a:ext uri="{FF2B5EF4-FFF2-40B4-BE49-F238E27FC236}">
                <a16:creationId xmlns:a16="http://schemas.microsoft.com/office/drawing/2014/main" id="{9D3BE3DD-3007-77A7-CDB6-6AFD59D1C213}"/>
              </a:ext>
            </a:extLst>
          </p:cNvPr>
          <p:cNvSpPr txBox="1"/>
          <p:nvPr/>
        </p:nvSpPr>
        <p:spPr>
          <a:xfrm>
            <a:off x="6859722" y="3696416"/>
            <a:ext cx="1659834"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000">
                <a:ea typeface="Roboto"/>
                <a:cs typeface="Roboto"/>
              </a:rPr>
              <a:t>Permiten la actualización de datos locales de forma segura y la publicación de informes en entornos </a:t>
            </a:r>
            <a:r>
              <a:rPr lang="es-ES" sz="1000" err="1">
                <a:ea typeface="Roboto"/>
                <a:cs typeface="Roboto"/>
              </a:rPr>
              <a:t>on</a:t>
            </a:r>
            <a:r>
              <a:rPr lang="es-ES" sz="1000">
                <a:ea typeface="Roboto"/>
                <a:cs typeface="Roboto"/>
              </a:rPr>
              <a:t>-premise.</a:t>
            </a:r>
            <a:endParaRPr lang="es-ES"/>
          </a:p>
        </p:txBody>
      </p:sp>
      <p:pic>
        <p:nvPicPr>
          <p:cNvPr id="36" name="Imagen 35">
            <a:extLst>
              <a:ext uri="{FF2B5EF4-FFF2-40B4-BE49-F238E27FC236}">
                <a16:creationId xmlns:a16="http://schemas.microsoft.com/office/drawing/2014/main" id="{474F72FE-9069-B50C-1A63-F6C5E12CCEEF}"/>
              </a:ext>
            </a:extLst>
          </p:cNvPr>
          <p:cNvPicPr>
            <a:picLocks noChangeAspect="1"/>
          </p:cNvPicPr>
          <p:nvPr/>
        </p:nvPicPr>
        <p:blipFill>
          <a:blip r:embed="rId12"/>
          <a:stretch>
            <a:fillRect/>
          </a:stretch>
        </p:blipFill>
        <p:spPr>
          <a:xfrm>
            <a:off x="7134791" y="1944000"/>
            <a:ext cx="1138417" cy="1773000"/>
          </a:xfrm>
          <a:prstGeom prst="rect">
            <a:avLst/>
          </a:prstGeom>
        </p:spPr>
      </p:pic>
    </p:spTree>
    <p:extLst>
      <p:ext uri="{BB962C8B-B14F-4D97-AF65-F5344CB8AC3E}">
        <p14:creationId xmlns:p14="http://schemas.microsoft.com/office/powerpoint/2010/main" val="3894176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AD8F9-5593-DAC7-4009-C927E506958B}"/>
            </a:ext>
          </a:extLst>
        </p:cNvPr>
        <p:cNvGrpSpPr/>
        <p:nvPr/>
      </p:nvGrpSpPr>
      <p:grpSpPr>
        <a:xfrm>
          <a:off x="0" y="0"/>
          <a:ext cx="0" cy="0"/>
          <a:chOff x="0" y="0"/>
          <a:chExt cx="0" cy="0"/>
        </a:xfrm>
      </p:grpSpPr>
      <p:sp>
        <p:nvSpPr>
          <p:cNvPr id="46" name="Rectángulo 45">
            <a:extLst>
              <a:ext uri="{FF2B5EF4-FFF2-40B4-BE49-F238E27FC236}">
                <a16:creationId xmlns:a16="http://schemas.microsoft.com/office/drawing/2014/main" id="{A0011925-1792-5476-FCD7-25814DCFB7C2}"/>
              </a:ext>
            </a:extLst>
          </p:cNvPr>
          <p:cNvSpPr/>
          <p:nvPr/>
        </p:nvSpPr>
        <p:spPr>
          <a:xfrm>
            <a:off x="5939479" y="514350"/>
            <a:ext cx="2690171" cy="3791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a:t>En este cuadro puedes</a:t>
            </a:r>
          </a:p>
          <a:p>
            <a:pPr algn="ctr"/>
            <a:r>
              <a:rPr lang="es-CL" sz="1400"/>
              <a:t>poner cualquier imagen</a:t>
            </a:r>
          </a:p>
          <a:p>
            <a:pPr algn="ctr"/>
            <a:r>
              <a:rPr lang="es-CL" sz="1400"/>
              <a:t>alusiva al tema de la presentación.</a:t>
            </a:r>
          </a:p>
        </p:txBody>
      </p:sp>
      <p:sp>
        <p:nvSpPr>
          <p:cNvPr id="6" name="TextBox 6">
            <a:extLst>
              <a:ext uri="{FF2B5EF4-FFF2-40B4-BE49-F238E27FC236}">
                <a16:creationId xmlns:a16="http://schemas.microsoft.com/office/drawing/2014/main" id="{7B0FFA80-779E-1A4E-075B-1259B8DC2306}"/>
              </a:ext>
            </a:extLst>
          </p:cNvPr>
          <p:cNvSpPr txBox="1"/>
          <p:nvPr/>
        </p:nvSpPr>
        <p:spPr>
          <a:xfrm>
            <a:off x="514350" y="875957"/>
            <a:ext cx="3520776" cy="320601"/>
          </a:xfrm>
          <a:prstGeom prst="rect">
            <a:avLst/>
          </a:prstGeom>
        </p:spPr>
        <p:txBody>
          <a:bodyPr lIns="0" tIns="0" rIns="0" bIns="0" rtlCol="0" anchor="t">
            <a:spAutoFit/>
          </a:bodyPr>
          <a:lstStyle/>
          <a:p>
            <a:pPr>
              <a:lnSpc>
                <a:spcPts val="2460"/>
              </a:lnSpc>
            </a:pPr>
            <a:r>
              <a:rPr lang="en-US" sz="2450" b="1">
                <a:solidFill>
                  <a:srgbClr val="253656"/>
                </a:solidFill>
                <a:latin typeface="+mj-lt"/>
              </a:rPr>
              <a:t>Presentación</a:t>
            </a:r>
            <a:endParaRPr lang="en-US" sz="2460" b="1">
              <a:solidFill>
                <a:srgbClr val="253656"/>
              </a:solidFill>
              <a:latin typeface="+mj-lt"/>
            </a:endParaRPr>
          </a:p>
        </p:txBody>
      </p:sp>
      <p:sp>
        <p:nvSpPr>
          <p:cNvPr id="7" name="AutoShape 7">
            <a:extLst>
              <a:ext uri="{FF2B5EF4-FFF2-40B4-BE49-F238E27FC236}">
                <a16:creationId xmlns:a16="http://schemas.microsoft.com/office/drawing/2014/main" id="{D856B9E5-FF58-4063-5E81-6FD5F67FD449}"/>
              </a:ext>
            </a:extLst>
          </p:cNvPr>
          <p:cNvSpPr/>
          <p:nvPr/>
        </p:nvSpPr>
        <p:spPr>
          <a:xfrm>
            <a:off x="514350" y="742646"/>
            <a:ext cx="382830" cy="85686"/>
          </a:xfrm>
          <a:prstGeom prst="rect">
            <a:avLst/>
          </a:prstGeom>
          <a:solidFill>
            <a:srgbClr val="6DC53A"/>
          </a:solidFill>
        </p:spPr>
        <p:txBody>
          <a:bodyPr/>
          <a:lstStyle/>
          <a:p>
            <a:endParaRPr lang="es-CL"/>
          </a:p>
        </p:txBody>
      </p:sp>
      <p:sp>
        <p:nvSpPr>
          <p:cNvPr id="8" name="TextBox 8">
            <a:extLst>
              <a:ext uri="{FF2B5EF4-FFF2-40B4-BE49-F238E27FC236}">
                <a16:creationId xmlns:a16="http://schemas.microsoft.com/office/drawing/2014/main" id="{ACFED7A7-5169-781D-910F-765B70346F29}"/>
              </a:ext>
            </a:extLst>
          </p:cNvPr>
          <p:cNvSpPr txBox="1"/>
          <p:nvPr/>
        </p:nvSpPr>
        <p:spPr>
          <a:xfrm>
            <a:off x="514350" y="1413779"/>
            <a:ext cx="4908160" cy="2769989"/>
          </a:xfrm>
          <a:prstGeom prst="rect">
            <a:avLst/>
          </a:prstGeom>
        </p:spPr>
        <p:txBody>
          <a:bodyPr lIns="0" tIns="0" rIns="0" bIns="0" rtlCol="0" anchor="t">
            <a:spAutoFit/>
          </a:bodyPr>
          <a:lstStyle/>
          <a:p>
            <a:pPr algn="just"/>
            <a:r>
              <a:rPr lang="es-CL" sz="1200"/>
              <a:t>Ingeniera Civil Industrial de la Universidad de Chile con más de 20 años de experiencia profesional</a:t>
            </a:r>
            <a:r>
              <a:rPr lang="es-CL" sz="1200" b="0" i="0">
                <a:effectLst/>
              </a:rPr>
              <a:t>. </a:t>
            </a:r>
            <a:r>
              <a:rPr lang="es-CL" sz="1200"/>
              <a:t>Actualmente dedicada a la consultoría en transformación digital y gestión de proyectos</a:t>
            </a:r>
            <a:r>
              <a:rPr lang="es-CL" sz="1200" b="0" i="0">
                <a:effectLst/>
              </a:rPr>
              <a:t>. </a:t>
            </a:r>
            <a:r>
              <a:rPr lang="es-CL" sz="1200"/>
              <a:t>Mi </a:t>
            </a:r>
            <a:r>
              <a:rPr lang="es-CL" sz="1200" err="1"/>
              <a:t>expertis</a:t>
            </a:r>
            <a:r>
              <a:rPr lang="es-CL" sz="1200"/>
              <a:t> son las soluciones basadas en datos para optimizar la toma de decisiones estratégicas</a:t>
            </a:r>
            <a:r>
              <a:rPr lang="es-CL" sz="1200" b="0" i="0">
                <a:effectLst/>
              </a:rPr>
              <a:t>. </a:t>
            </a:r>
            <a:endParaRPr lang="es-CL" sz="1200"/>
          </a:p>
          <a:p>
            <a:pPr algn="just"/>
            <a:r>
              <a:rPr lang="es-CL" sz="1200"/>
              <a:t>He liderado la implementación de proyectos de Business </a:t>
            </a:r>
            <a:r>
              <a:rPr lang="es-CL" sz="1200" err="1"/>
              <a:t>Intelligence</a:t>
            </a:r>
            <a:r>
              <a:rPr lang="es-CL" sz="1200"/>
              <a:t> (BI) y he trabajado en diversas industrias como la bancaria</a:t>
            </a:r>
            <a:r>
              <a:rPr lang="es-CL" sz="1200" b="0" i="0">
                <a:effectLst/>
              </a:rPr>
              <a:t>, </a:t>
            </a:r>
            <a:r>
              <a:rPr lang="es-CL" sz="1200"/>
              <a:t>financiera</a:t>
            </a:r>
            <a:r>
              <a:rPr lang="es-CL" sz="1200" b="0" i="0">
                <a:effectLst/>
              </a:rPr>
              <a:t>, </a:t>
            </a:r>
            <a:r>
              <a:rPr lang="es-CL" sz="1200"/>
              <a:t>educativa y productiva</a:t>
            </a:r>
            <a:r>
              <a:rPr lang="es-CL" sz="1200" b="0" i="0">
                <a:effectLst/>
              </a:rPr>
              <a:t>. </a:t>
            </a:r>
            <a:endParaRPr lang="es-CL" sz="1200">
              <a:ea typeface="Roboto"/>
              <a:cs typeface="Roboto"/>
            </a:endParaRPr>
          </a:p>
          <a:p>
            <a:pPr algn="just"/>
            <a:r>
              <a:rPr lang="es-CL" sz="1200"/>
              <a:t>Mi enfoque está en apoyar a las empresas en su proceso de transformación digital</a:t>
            </a:r>
            <a:r>
              <a:rPr lang="es-CL" sz="1200" b="0" i="0">
                <a:effectLst/>
              </a:rPr>
              <a:t>, </a:t>
            </a:r>
            <a:r>
              <a:rPr lang="es-CL" sz="1200"/>
              <a:t>brindando soluciones que les permitan avanzar hacia su siguiente nivel de competitividad.</a:t>
            </a:r>
            <a:endParaRPr lang="es-CL" sz="1200">
              <a:ea typeface="Roboto"/>
              <a:cs typeface="Roboto"/>
            </a:endParaRPr>
          </a:p>
          <a:p>
            <a:pPr algn="just"/>
            <a:r>
              <a:rPr lang="es-CL" sz="1200">
                <a:ea typeface="Roboto"/>
                <a:cs typeface="Roboto"/>
              </a:rPr>
              <a:t>Actualmente</a:t>
            </a:r>
            <a:r>
              <a:rPr lang="es-CL" sz="1200" b="0" i="0">
                <a:effectLst/>
              </a:rPr>
              <a:t>, </a:t>
            </a:r>
            <a:r>
              <a:rPr lang="es-CL" sz="1200"/>
              <a:t>estoy cursando el segundo año de un Magíster en Data </a:t>
            </a:r>
            <a:r>
              <a:rPr lang="es-CL" sz="1200" err="1"/>
              <a:t>Science</a:t>
            </a:r>
            <a:r>
              <a:rPr lang="es-CL" sz="1200"/>
              <a:t> en la Universidad del Desarrollo</a:t>
            </a:r>
            <a:r>
              <a:rPr lang="es-CL" sz="1200" b="0" i="0">
                <a:effectLst/>
              </a:rPr>
              <a:t>, </a:t>
            </a:r>
            <a:r>
              <a:rPr lang="es-CL" sz="1200"/>
              <a:t>lo que me permite integrar conocimientos avanzados en ciencia de datos y machine </a:t>
            </a:r>
            <a:r>
              <a:rPr lang="es-CL" sz="1200" err="1"/>
              <a:t>learning</a:t>
            </a:r>
            <a:r>
              <a:rPr lang="es-CL" sz="1200"/>
              <a:t> para generar modelos predictivos de alto impacto</a:t>
            </a:r>
            <a:r>
              <a:rPr lang="es-CL" sz="1200" b="0" i="0">
                <a:effectLst/>
              </a:rPr>
              <a:t>.</a:t>
            </a:r>
            <a:r>
              <a:rPr lang="es-CL" sz="1200"/>
              <a:t> </a:t>
            </a:r>
            <a:endParaRPr lang="en-US"/>
          </a:p>
        </p:txBody>
      </p:sp>
      <p:pic>
        <p:nvPicPr>
          <p:cNvPr id="2" name="Imagen 1" descr="Código QR&#10;&#10;El contenido generado por inteligencia artificial puede ser incorrecto.">
            <a:extLst>
              <a:ext uri="{FF2B5EF4-FFF2-40B4-BE49-F238E27FC236}">
                <a16:creationId xmlns:a16="http://schemas.microsoft.com/office/drawing/2014/main" id="{66547B8E-8EA0-C331-0442-4C32FC190BF9}"/>
              </a:ext>
            </a:extLst>
          </p:cNvPr>
          <p:cNvPicPr>
            <a:picLocks noChangeAspect="1"/>
          </p:cNvPicPr>
          <p:nvPr/>
        </p:nvPicPr>
        <p:blipFill>
          <a:blip r:embed="rId3"/>
          <a:stretch>
            <a:fillRect/>
          </a:stretch>
        </p:blipFill>
        <p:spPr>
          <a:xfrm>
            <a:off x="6076728" y="804863"/>
            <a:ext cx="2395427" cy="2186985"/>
          </a:xfrm>
          <a:prstGeom prst="rect">
            <a:avLst/>
          </a:prstGeom>
        </p:spPr>
      </p:pic>
      <p:sp>
        <p:nvSpPr>
          <p:cNvPr id="3" name="CuadroTexto 5">
            <a:extLst>
              <a:ext uri="{FF2B5EF4-FFF2-40B4-BE49-F238E27FC236}">
                <a16:creationId xmlns:a16="http://schemas.microsoft.com/office/drawing/2014/main" id="{7FC91F46-0B22-4F4E-DA9C-503B8F3E30B6}"/>
              </a:ext>
            </a:extLst>
          </p:cNvPr>
          <p:cNvSpPr txBox="1"/>
          <p:nvPr/>
        </p:nvSpPr>
        <p:spPr>
          <a:xfrm>
            <a:off x="2091201" y="5859602"/>
            <a:ext cx="1575412" cy="690979"/>
          </a:xfrm>
          <a:prstGeom prst="rect">
            <a:avLst/>
          </a:prstGeom>
          <a:ln>
            <a:solidFill>
              <a:srgbClr val="FFC000"/>
            </a:solidFill>
          </a:ln>
        </p:spPr>
        <p:style>
          <a:lnRef idx="0">
            <a:scrgbClr r="0" g="0" b="0"/>
          </a:lnRef>
          <a:fillRef idx="0">
            <a:scrgbClr r="0" g="0" b="0"/>
          </a:fillRef>
          <a:effectRef idx="0">
            <a:scrgbClr r="0" g="0" b="0"/>
          </a:effectRef>
          <a:fontRef idx="minor">
            <a:schemeClr val="lt1"/>
          </a:fontRef>
        </p:style>
        <p:txBody>
          <a:bodyPr spcFirstLastPara="0" vert="horz" wrap="square" lIns="55880" tIns="55880" rIns="55880" bIns="55880" numCol="1" spcCol="127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defTabSz="651966">
              <a:lnSpc>
                <a:spcPct val="90000"/>
              </a:lnSpc>
              <a:spcBef>
                <a:spcPct val="0"/>
              </a:spcBef>
              <a:spcAft>
                <a:spcPct val="35000"/>
              </a:spcAft>
              <a:buNone/>
            </a:pPr>
            <a:r>
              <a:rPr lang="es-ES_tradnl" sz="1467" kern="1200"/>
              <a:t>Cuál es tu nombre</a:t>
            </a:r>
            <a:endParaRPr lang="es-CL" sz="1467" kern="1200"/>
          </a:p>
        </p:txBody>
      </p:sp>
      <p:sp>
        <p:nvSpPr>
          <p:cNvPr id="11" name="CuadroTexto 9">
            <a:extLst>
              <a:ext uri="{FF2B5EF4-FFF2-40B4-BE49-F238E27FC236}">
                <a16:creationId xmlns:a16="http://schemas.microsoft.com/office/drawing/2014/main" id="{243F1952-25D3-20F0-135F-0590D504CD66}"/>
              </a:ext>
            </a:extLst>
          </p:cNvPr>
          <p:cNvSpPr txBox="1"/>
          <p:nvPr/>
        </p:nvSpPr>
        <p:spPr>
          <a:xfrm>
            <a:off x="4007145" y="5852574"/>
            <a:ext cx="1600192" cy="685618"/>
          </a:xfrm>
          <a:prstGeom prst="rect">
            <a:avLst/>
          </a:prstGeom>
          <a:ln>
            <a:solidFill>
              <a:srgbClr val="FFC000"/>
            </a:solidFill>
          </a:ln>
        </p:spPr>
        <p:style>
          <a:lnRef idx="0">
            <a:scrgbClr r="0" g="0" b="0"/>
          </a:lnRef>
          <a:fillRef idx="0">
            <a:scrgbClr r="0" g="0" b="0"/>
          </a:fillRef>
          <a:effectRef idx="0">
            <a:scrgbClr r="0" g="0" b="0"/>
          </a:effectRef>
          <a:fontRef idx="minor">
            <a:schemeClr val="lt1"/>
          </a:fontRef>
        </p:style>
        <p:txBody>
          <a:bodyPr spcFirstLastPara="0" vert="horz" wrap="square" lIns="55880" tIns="55880" rIns="55880" bIns="55880" numCol="1" spcCol="127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defTabSz="651966">
              <a:lnSpc>
                <a:spcPct val="90000"/>
              </a:lnSpc>
              <a:spcBef>
                <a:spcPct val="0"/>
              </a:spcBef>
              <a:spcAft>
                <a:spcPct val="35000"/>
              </a:spcAft>
              <a:buNone/>
            </a:pPr>
            <a:r>
              <a:rPr lang="es-ES_tradnl" sz="1467" kern="1200"/>
              <a:t>A qué te dedicas</a:t>
            </a:r>
            <a:endParaRPr lang="es-CL" sz="1467" kern="1200"/>
          </a:p>
        </p:txBody>
      </p:sp>
      <p:sp>
        <p:nvSpPr>
          <p:cNvPr id="12" name="CuadroTexto 13">
            <a:extLst>
              <a:ext uri="{FF2B5EF4-FFF2-40B4-BE49-F238E27FC236}">
                <a16:creationId xmlns:a16="http://schemas.microsoft.com/office/drawing/2014/main" id="{1B8C105A-148B-14C8-D94E-2A180EB05944}"/>
              </a:ext>
            </a:extLst>
          </p:cNvPr>
          <p:cNvSpPr txBox="1"/>
          <p:nvPr/>
        </p:nvSpPr>
        <p:spPr>
          <a:xfrm>
            <a:off x="7800977" y="5864964"/>
            <a:ext cx="1686924" cy="654642"/>
          </a:xfrm>
          <a:prstGeom prst="rect">
            <a:avLst/>
          </a:prstGeom>
          <a:ln>
            <a:solidFill>
              <a:srgbClr val="FFC000"/>
            </a:solidFill>
          </a:ln>
        </p:spPr>
        <p:style>
          <a:lnRef idx="0">
            <a:scrgbClr r="0" g="0" b="0"/>
          </a:lnRef>
          <a:fillRef idx="0">
            <a:scrgbClr r="0" g="0" b="0"/>
          </a:fillRef>
          <a:effectRef idx="0">
            <a:scrgbClr r="0" g="0" b="0"/>
          </a:effectRef>
          <a:fontRef idx="minor">
            <a:schemeClr val="lt1"/>
          </a:fontRef>
        </p:style>
        <p:txBody>
          <a:bodyPr spcFirstLastPara="0" vert="horz" wrap="square" lIns="55880" tIns="55880" rIns="55880" bIns="55880" numCol="1" spcCol="127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defTabSz="651966">
              <a:lnSpc>
                <a:spcPct val="90000"/>
              </a:lnSpc>
              <a:spcBef>
                <a:spcPct val="0"/>
              </a:spcBef>
              <a:spcAft>
                <a:spcPct val="35000"/>
              </a:spcAft>
              <a:buNone/>
            </a:pPr>
            <a:r>
              <a:rPr lang="es-ES_tradnl" sz="1467" kern="1200"/>
              <a:t>Cuál es tu expectativa para este módulo</a:t>
            </a:r>
            <a:endParaRPr lang="es-CL" sz="1467" kern="1200"/>
          </a:p>
        </p:txBody>
      </p:sp>
      <p:sp>
        <p:nvSpPr>
          <p:cNvPr id="13" name="CuadroTexto 17">
            <a:extLst>
              <a:ext uri="{FF2B5EF4-FFF2-40B4-BE49-F238E27FC236}">
                <a16:creationId xmlns:a16="http://schemas.microsoft.com/office/drawing/2014/main" id="{03725E86-DC7D-F612-30AC-9E373A7C5337}"/>
              </a:ext>
            </a:extLst>
          </p:cNvPr>
          <p:cNvSpPr txBox="1"/>
          <p:nvPr/>
        </p:nvSpPr>
        <p:spPr>
          <a:xfrm>
            <a:off x="5884992" y="5846378"/>
            <a:ext cx="1593997" cy="667033"/>
          </a:xfrm>
          <a:prstGeom prst="rect">
            <a:avLst/>
          </a:prstGeom>
          <a:ln>
            <a:solidFill>
              <a:srgbClr val="FFC000"/>
            </a:solidFill>
          </a:ln>
        </p:spPr>
        <p:style>
          <a:lnRef idx="0">
            <a:scrgbClr r="0" g="0" b="0"/>
          </a:lnRef>
          <a:fillRef idx="0">
            <a:scrgbClr r="0" g="0" b="0"/>
          </a:fillRef>
          <a:effectRef idx="0">
            <a:scrgbClr r="0" g="0" b="0"/>
          </a:effectRef>
          <a:fontRef idx="minor">
            <a:schemeClr val="lt1"/>
          </a:fontRef>
        </p:style>
        <p:txBody>
          <a:bodyPr spcFirstLastPara="0" vert="horz" wrap="square" lIns="55880" tIns="55880" rIns="55880" bIns="55880" numCol="1" spcCol="127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defTabSz="651966">
              <a:lnSpc>
                <a:spcPct val="90000"/>
              </a:lnSpc>
              <a:spcBef>
                <a:spcPct val="0"/>
              </a:spcBef>
              <a:spcAft>
                <a:spcPct val="35000"/>
              </a:spcAft>
              <a:buNone/>
            </a:pPr>
            <a:r>
              <a:rPr lang="es-ES_tradnl" sz="1467" kern="1200"/>
              <a:t>Qué te gusta hacer en tus tiempos libres</a:t>
            </a:r>
            <a:endParaRPr lang="es-CL" sz="1467" kern="1200"/>
          </a:p>
        </p:txBody>
      </p:sp>
      <p:sp>
        <p:nvSpPr>
          <p:cNvPr id="14" name="Diagrama de flujo: terminador 13">
            <a:extLst>
              <a:ext uri="{FF2B5EF4-FFF2-40B4-BE49-F238E27FC236}">
                <a16:creationId xmlns:a16="http://schemas.microsoft.com/office/drawing/2014/main" id="{4B885BAE-FDE6-0EB1-91C9-149AA7A29500}"/>
              </a:ext>
            </a:extLst>
          </p:cNvPr>
          <p:cNvSpPr/>
          <p:nvPr/>
        </p:nvSpPr>
        <p:spPr>
          <a:xfrm>
            <a:off x="3692292" y="6120780"/>
            <a:ext cx="223024" cy="111512"/>
          </a:xfrm>
          <a:prstGeom prst="flowChartTermina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5" name="Diagrama de flujo: terminador 14">
            <a:extLst>
              <a:ext uri="{FF2B5EF4-FFF2-40B4-BE49-F238E27FC236}">
                <a16:creationId xmlns:a16="http://schemas.microsoft.com/office/drawing/2014/main" id="{605BA921-E4AC-7D11-B873-F0FDB675CCB3}"/>
              </a:ext>
            </a:extLst>
          </p:cNvPr>
          <p:cNvSpPr/>
          <p:nvPr/>
        </p:nvSpPr>
        <p:spPr>
          <a:xfrm>
            <a:off x="5612779" y="6133169"/>
            <a:ext cx="223024" cy="111512"/>
          </a:xfrm>
          <a:prstGeom prst="flowChartTermina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6" name="Diagrama de flujo: terminador 15">
            <a:extLst>
              <a:ext uri="{FF2B5EF4-FFF2-40B4-BE49-F238E27FC236}">
                <a16:creationId xmlns:a16="http://schemas.microsoft.com/office/drawing/2014/main" id="{8ABD987E-A27C-BEE6-7DDE-7BBE3874A86C}"/>
              </a:ext>
            </a:extLst>
          </p:cNvPr>
          <p:cNvSpPr/>
          <p:nvPr/>
        </p:nvSpPr>
        <p:spPr>
          <a:xfrm>
            <a:off x="7527072" y="6120780"/>
            <a:ext cx="223024" cy="111512"/>
          </a:xfrm>
          <a:prstGeom prst="flowChartTermina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7" name="CuadroTexto 5">
            <a:extLst>
              <a:ext uri="{FF2B5EF4-FFF2-40B4-BE49-F238E27FC236}">
                <a16:creationId xmlns:a16="http://schemas.microsoft.com/office/drawing/2014/main" id="{82141D46-1A46-1ED2-E764-32E65E9152BA}"/>
              </a:ext>
            </a:extLst>
          </p:cNvPr>
          <p:cNvSpPr txBox="1"/>
          <p:nvPr/>
        </p:nvSpPr>
        <p:spPr>
          <a:xfrm>
            <a:off x="2091201" y="5859602"/>
            <a:ext cx="1575412" cy="690979"/>
          </a:xfrm>
          <a:prstGeom prst="rect">
            <a:avLst/>
          </a:prstGeom>
          <a:ln>
            <a:solidFill>
              <a:srgbClr val="FFC000"/>
            </a:solidFill>
          </a:ln>
        </p:spPr>
        <p:style>
          <a:lnRef idx="0">
            <a:scrgbClr r="0" g="0" b="0"/>
          </a:lnRef>
          <a:fillRef idx="0">
            <a:scrgbClr r="0" g="0" b="0"/>
          </a:fillRef>
          <a:effectRef idx="0">
            <a:scrgbClr r="0" g="0" b="0"/>
          </a:effectRef>
          <a:fontRef idx="minor">
            <a:schemeClr val="lt1"/>
          </a:fontRef>
        </p:style>
        <p:txBody>
          <a:bodyPr spcFirstLastPara="0" vert="horz" wrap="square" lIns="55880" tIns="55880" rIns="55880" bIns="55880" numCol="1" spcCol="127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defTabSz="651966">
              <a:lnSpc>
                <a:spcPct val="90000"/>
              </a:lnSpc>
              <a:spcBef>
                <a:spcPct val="0"/>
              </a:spcBef>
              <a:spcAft>
                <a:spcPct val="35000"/>
              </a:spcAft>
              <a:buNone/>
            </a:pPr>
            <a:r>
              <a:rPr lang="es-ES_tradnl" sz="1467" kern="1200"/>
              <a:t>Cuál es tu nombre</a:t>
            </a:r>
            <a:endParaRPr lang="es-CL" sz="1467" kern="1200"/>
          </a:p>
        </p:txBody>
      </p:sp>
      <p:sp>
        <p:nvSpPr>
          <p:cNvPr id="18" name="CuadroTexto 9">
            <a:extLst>
              <a:ext uri="{FF2B5EF4-FFF2-40B4-BE49-F238E27FC236}">
                <a16:creationId xmlns:a16="http://schemas.microsoft.com/office/drawing/2014/main" id="{E83A006C-D411-6389-0B92-DBAC8DC1CE01}"/>
              </a:ext>
            </a:extLst>
          </p:cNvPr>
          <p:cNvSpPr txBox="1"/>
          <p:nvPr/>
        </p:nvSpPr>
        <p:spPr>
          <a:xfrm>
            <a:off x="4007145" y="5852574"/>
            <a:ext cx="1600192" cy="685618"/>
          </a:xfrm>
          <a:prstGeom prst="rect">
            <a:avLst/>
          </a:prstGeom>
          <a:ln>
            <a:solidFill>
              <a:srgbClr val="FFC000"/>
            </a:solidFill>
          </a:ln>
        </p:spPr>
        <p:style>
          <a:lnRef idx="0">
            <a:scrgbClr r="0" g="0" b="0"/>
          </a:lnRef>
          <a:fillRef idx="0">
            <a:scrgbClr r="0" g="0" b="0"/>
          </a:fillRef>
          <a:effectRef idx="0">
            <a:scrgbClr r="0" g="0" b="0"/>
          </a:effectRef>
          <a:fontRef idx="minor">
            <a:schemeClr val="lt1"/>
          </a:fontRef>
        </p:style>
        <p:txBody>
          <a:bodyPr spcFirstLastPara="0" vert="horz" wrap="square" lIns="55880" tIns="55880" rIns="55880" bIns="55880" numCol="1" spcCol="127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defTabSz="651966">
              <a:lnSpc>
                <a:spcPct val="90000"/>
              </a:lnSpc>
              <a:spcBef>
                <a:spcPct val="0"/>
              </a:spcBef>
              <a:spcAft>
                <a:spcPct val="35000"/>
              </a:spcAft>
              <a:buNone/>
            </a:pPr>
            <a:r>
              <a:rPr lang="es-ES_tradnl" sz="1467" kern="1200"/>
              <a:t>A qué te dedicas</a:t>
            </a:r>
            <a:endParaRPr lang="es-CL" sz="1467" kern="1200"/>
          </a:p>
        </p:txBody>
      </p:sp>
      <p:sp>
        <p:nvSpPr>
          <p:cNvPr id="19" name="CuadroTexto 13">
            <a:extLst>
              <a:ext uri="{FF2B5EF4-FFF2-40B4-BE49-F238E27FC236}">
                <a16:creationId xmlns:a16="http://schemas.microsoft.com/office/drawing/2014/main" id="{96670FA0-6EFD-1357-0CB7-DE47E2CB8F9C}"/>
              </a:ext>
            </a:extLst>
          </p:cNvPr>
          <p:cNvSpPr txBox="1"/>
          <p:nvPr/>
        </p:nvSpPr>
        <p:spPr>
          <a:xfrm>
            <a:off x="7800977" y="5864964"/>
            <a:ext cx="1686924" cy="654642"/>
          </a:xfrm>
          <a:prstGeom prst="rect">
            <a:avLst/>
          </a:prstGeom>
          <a:ln>
            <a:solidFill>
              <a:srgbClr val="FFC000"/>
            </a:solidFill>
          </a:ln>
        </p:spPr>
        <p:style>
          <a:lnRef idx="0">
            <a:scrgbClr r="0" g="0" b="0"/>
          </a:lnRef>
          <a:fillRef idx="0">
            <a:scrgbClr r="0" g="0" b="0"/>
          </a:fillRef>
          <a:effectRef idx="0">
            <a:scrgbClr r="0" g="0" b="0"/>
          </a:effectRef>
          <a:fontRef idx="minor">
            <a:schemeClr val="lt1"/>
          </a:fontRef>
        </p:style>
        <p:txBody>
          <a:bodyPr spcFirstLastPara="0" vert="horz" wrap="square" lIns="55880" tIns="55880" rIns="55880" bIns="55880" numCol="1" spcCol="127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defTabSz="651966">
              <a:lnSpc>
                <a:spcPct val="90000"/>
              </a:lnSpc>
              <a:spcBef>
                <a:spcPct val="0"/>
              </a:spcBef>
              <a:spcAft>
                <a:spcPct val="35000"/>
              </a:spcAft>
              <a:buNone/>
            </a:pPr>
            <a:r>
              <a:rPr lang="es-ES_tradnl" sz="1467" kern="1200"/>
              <a:t>Cuál es tu expectativa para este módulo</a:t>
            </a:r>
            <a:endParaRPr lang="es-CL" sz="1467" kern="1200"/>
          </a:p>
        </p:txBody>
      </p:sp>
      <p:sp>
        <p:nvSpPr>
          <p:cNvPr id="20" name="CuadroTexto 17">
            <a:extLst>
              <a:ext uri="{FF2B5EF4-FFF2-40B4-BE49-F238E27FC236}">
                <a16:creationId xmlns:a16="http://schemas.microsoft.com/office/drawing/2014/main" id="{A222C5CD-1A57-FDA4-7A3B-31364BA45C18}"/>
              </a:ext>
            </a:extLst>
          </p:cNvPr>
          <p:cNvSpPr txBox="1"/>
          <p:nvPr/>
        </p:nvSpPr>
        <p:spPr>
          <a:xfrm>
            <a:off x="5884992" y="5846378"/>
            <a:ext cx="1593997" cy="667033"/>
          </a:xfrm>
          <a:prstGeom prst="rect">
            <a:avLst/>
          </a:prstGeom>
          <a:ln>
            <a:solidFill>
              <a:srgbClr val="FFC000"/>
            </a:solidFill>
          </a:ln>
        </p:spPr>
        <p:style>
          <a:lnRef idx="0">
            <a:scrgbClr r="0" g="0" b="0"/>
          </a:lnRef>
          <a:fillRef idx="0">
            <a:scrgbClr r="0" g="0" b="0"/>
          </a:fillRef>
          <a:effectRef idx="0">
            <a:scrgbClr r="0" g="0" b="0"/>
          </a:effectRef>
          <a:fontRef idx="minor">
            <a:schemeClr val="lt1"/>
          </a:fontRef>
        </p:style>
        <p:txBody>
          <a:bodyPr spcFirstLastPara="0" vert="horz" wrap="square" lIns="55880" tIns="55880" rIns="55880" bIns="55880" numCol="1" spcCol="127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defTabSz="651966">
              <a:lnSpc>
                <a:spcPct val="90000"/>
              </a:lnSpc>
              <a:spcBef>
                <a:spcPct val="0"/>
              </a:spcBef>
              <a:spcAft>
                <a:spcPct val="35000"/>
              </a:spcAft>
              <a:buNone/>
            </a:pPr>
            <a:r>
              <a:rPr lang="es-ES_tradnl" sz="1467" kern="1200"/>
              <a:t>Qué te gusta hacer en tus tiempos libres</a:t>
            </a:r>
            <a:endParaRPr lang="es-CL" sz="1467" kern="1200"/>
          </a:p>
        </p:txBody>
      </p:sp>
      <p:sp>
        <p:nvSpPr>
          <p:cNvPr id="21" name="Diagrama de flujo: terminador 20">
            <a:extLst>
              <a:ext uri="{FF2B5EF4-FFF2-40B4-BE49-F238E27FC236}">
                <a16:creationId xmlns:a16="http://schemas.microsoft.com/office/drawing/2014/main" id="{82DD0CA9-9A90-BC74-EB33-FAAF956ACB39}"/>
              </a:ext>
            </a:extLst>
          </p:cNvPr>
          <p:cNvSpPr/>
          <p:nvPr/>
        </p:nvSpPr>
        <p:spPr>
          <a:xfrm>
            <a:off x="3692292" y="6120780"/>
            <a:ext cx="223024" cy="111512"/>
          </a:xfrm>
          <a:prstGeom prst="flowChartTermina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2" name="Diagrama de flujo: terminador 21">
            <a:extLst>
              <a:ext uri="{FF2B5EF4-FFF2-40B4-BE49-F238E27FC236}">
                <a16:creationId xmlns:a16="http://schemas.microsoft.com/office/drawing/2014/main" id="{F01D014A-1126-185D-02B5-1F0DB802A525}"/>
              </a:ext>
            </a:extLst>
          </p:cNvPr>
          <p:cNvSpPr/>
          <p:nvPr/>
        </p:nvSpPr>
        <p:spPr>
          <a:xfrm>
            <a:off x="5612779" y="6133169"/>
            <a:ext cx="223024" cy="111512"/>
          </a:xfrm>
          <a:prstGeom prst="flowChartTermina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3" name="Diagrama de flujo: terminador 22">
            <a:extLst>
              <a:ext uri="{FF2B5EF4-FFF2-40B4-BE49-F238E27FC236}">
                <a16:creationId xmlns:a16="http://schemas.microsoft.com/office/drawing/2014/main" id="{E3761467-51FE-C3E4-97DD-CCA2D9C04837}"/>
              </a:ext>
            </a:extLst>
          </p:cNvPr>
          <p:cNvSpPr/>
          <p:nvPr/>
        </p:nvSpPr>
        <p:spPr>
          <a:xfrm>
            <a:off x="7527072" y="6120780"/>
            <a:ext cx="223024" cy="111512"/>
          </a:xfrm>
          <a:prstGeom prst="flowChartTermina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4" name="CuadroTexto 5">
            <a:extLst>
              <a:ext uri="{FF2B5EF4-FFF2-40B4-BE49-F238E27FC236}">
                <a16:creationId xmlns:a16="http://schemas.microsoft.com/office/drawing/2014/main" id="{7FC91F46-0B22-4F4E-DA9C-503B8F3E30B6}"/>
              </a:ext>
            </a:extLst>
          </p:cNvPr>
          <p:cNvSpPr txBox="1"/>
          <p:nvPr/>
        </p:nvSpPr>
        <p:spPr>
          <a:xfrm>
            <a:off x="2091201" y="5859602"/>
            <a:ext cx="1575412" cy="690979"/>
          </a:xfrm>
          <a:prstGeom prst="rect">
            <a:avLst/>
          </a:prstGeom>
          <a:ln>
            <a:solidFill>
              <a:srgbClr val="FFC000"/>
            </a:solidFill>
          </a:ln>
        </p:spPr>
        <p:style>
          <a:lnRef idx="0">
            <a:scrgbClr r="0" g="0" b="0"/>
          </a:lnRef>
          <a:fillRef idx="0">
            <a:scrgbClr r="0" g="0" b="0"/>
          </a:fillRef>
          <a:effectRef idx="0">
            <a:scrgbClr r="0" g="0" b="0"/>
          </a:effectRef>
          <a:fontRef idx="minor">
            <a:schemeClr val="lt1"/>
          </a:fontRef>
        </p:style>
        <p:txBody>
          <a:bodyPr spcFirstLastPara="0" vert="horz" wrap="square" lIns="55880" tIns="55880" rIns="55880" bIns="55880" numCol="1" spcCol="127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defTabSz="651966">
              <a:lnSpc>
                <a:spcPct val="90000"/>
              </a:lnSpc>
              <a:spcBef>
                <a:spcPct val="0"/>
              </a:spcBef>
              <a:spcAft>
                <a:spcPct val="35000"/>
              </a:spcAft>
              <a:buNone/>
            </a:pPr>
            <a:r>
              <a:rPr lang="es-ES_tradnl" sz="1467" kern="1200"/>
              <a:t>Cuál es tu nombre</a:t>
            </a:r>
            <a:endParaRPr lang="es-CL" sz="1467" kern="1200"/>
          </a:p>
        </p:txBody>
      </p:sp>
      <p:sp>
        <p:nvSpPr>
          <p:cNvPr id="25" name="CuadroTexto 9">
            <a:extLst>
              <a:ext uri="{FF2B5EF4-FFF2-40B4-BE49-F238E27FC236}">
                <a16:creationId xmlns:a16="http://schemas.microsoft.com/office/drawing/2014/main" id="{243F1952-25D3-20F0-135F-0590D504CD66}"/>
              </a:ext>
            </a:extLst>
          </p:cNvPr>
          <p:cNvSpPr txBox="1"/>
          <p:nvPr/>
        </p:nvSpPr>
        <p:spPr>
          <a:xfrm>
            <a:off x="4007145" y="5852574"/>
            <a:ext cx="1600192" cy="685618"/>
          </a:xfrm>
          <a:prstGeom prst="rect">
            <a:avLst/>
          </a:prstGeom>
          <a:ln>
            <a:solidFill>
              <a:srgbClr val="FFC000"/>
            </a:solidFill>
          </a:ln>
        </p:spPr>
        <p:style>
          <a:lnRef idx="0">
            <a:scrgbClr r="0" g="0" b="0"/>
          </a:lnRef>
          <a:fillRef idx="0">
            <a:scrgbClr r="0" g="0" b="0"/>
          </a:fillRef>
          <a:effectRef idx="0">
            <a:scrgbClr r="0" g="0" b="0"/>
          </a:effectRef>
          <a:fontRef idx="minor">
            <a:schemeClr val="lt1"/>
          </a:fontRef>
        </p:style>
        <p:txBody>
          <a:bodyPr spcFirstLastPara="0" vert="horz" wrap="square" lIns="55880" tIns="55880" rIns="55880" bIns="55880" numCol="1" spcCol="127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defTabSz="651966">
              <a:lnSpc>
                <a:spcPct val="90000"/>
              </a:lnSpc>
              <a:spcBef>
                <a:spcPct val="0"/>
              </a:spcBef>
              <a:spcAft>
                <a:spcPct val="35000"/>
              </a:spcAft>
              <a:buNone/>
            </a:pPr>
            <a:r>
              <a:rPr lang="es-ES_tradnl" sz="1467" kern="1200"/>
              <a:t>A qué te dedicas</a:t>
            </a:r>
            <a:endParaRPr lang="es-CL" sz="1467" kern="1200"/>
          </a:p>
        </p:txBody>
      </p:sp>
      <p:sp>
        <p:nvSpPr>
          <p:cNvPr id="26" name="CuadroTexto 13">
            <a:extLst>
              <a:ext uri="{FF2B5EF4-FFF2-40B4-BE49-F238E27FC236}">
                <a16:creationId xmlns:a16="http://schemas.microsoft.com/office/drawing/2014/main" id="{1B8C105A-148B-14C8-D94E-2A180EB05944}"/>
              </a:ext>
            </a:extLst>
          </p:cNvPr>
          <p:cNvSpPr txBox="1"/>
          <p:nvPr/>
        </p:nvSpPr>
        <p:spPr>
          <a:xfrm>
            <a:off x="7800977" y="5864964"/>
            <a:ext cx="1686924" cy="654642"/>
          </a:xfrm>
          <a:prstGeom prst="rect">
            <a:avLst/>
          </a:prstGeom>
          <a:ln>
            <a:solidFill>
              <a:srgbClr val="FFC000"/>
            </a:solidFill>
          </a:ln>
        </p:spPr>
        <p:style>
          <a:lnRef idx="0">
            <a:scrgbClr r="0" g="0" b="0"/>
          </a:lnRef>
          <a:fillRef idx="0">
            <a:scrgbClr r="0" g="0" b="0"/>
          </a:fillRef>
          <a:effectRef idx="0">
            <a:scrgbClr r="0" g="0" b="0"/>
          </a:effectRef>
          <a:fontRef idx="minor">
            <a:schemeClr val="lt1"/>
          </a:fontRef>
        </p:style>
        <p:txBody>
          <a:bodyPr spcFirstLastPara="0" vert="horz" wrap="square" lIns="55880" tIns="55880" rIns="55880" bIns="55880" numCol="1" spcCol="127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defTabSz="651966">
              <a:lnSpc>
                <a:spcPct val="90000"/>
              </a:lnSpc>
              <a:spcBef>
                <a:spcPct val="0"/>
              </a:spcBef>
              <a:spcAft>
                <a:spcPct val="35000"/>
              </a:spcAft>
              <a:buNone/>
            </a:pPr>
            <a:r>
              <a:rPr lang="es-ES_tradnl" sz="1467" kern="1200"/>
              <a:t>Cuál es tu expectativa para este módulo</a:t>
            </a:r>
            <a:endParaRPr lang="es-CL" sz="1467" kern="1200"/>
          </a:p>
        </p:txBody>
      </p:sp>
      <p:sp>
        <p:nvSpPr>
          <p:cNvPr id="27" name="CuadroTexto 17">
            <a:extLst>
              <a:ext uri="{FF2B5EF4-FFF2-40B4-BE49-F238E27FC236}">
                <a16:creationId xmlns:a16="http://schemas.microsoft.com/office/drawing/2014/main" id="{03725E86-DC7D-F612-30AC-9E373A7C5337}"/>
              </a:ext>
            </a:extLst>
          </p:cNvPr>
          <p:cNvSpPr txBox="1"/>
          <p:nvPr/>
        </p:nvSpPr>
        <p:spPr>
          <a:xfrm>
            <a:off x="5884992" y="5846378"/>
            <a:ext cx="1593997" cy="667033"/>
          </a:xfrm>
          <a:prstGeom prst="rect">
            <a:avLst/>
          </a:prstGeom>
          <a:ln>
            <a:solidFill>
              <a:srgbClr val="FFC000"/>
            </a:solidFill>
          </a:ln>
        </p:spPr>
        <p:style>
          <a:lnRef idx="0">
            <a:scrgbClr r="0" g="0" b="0"/>
          </a:lnRef>
          <a:fillRef idx="0">
            <a:scrgbClr r="0" g="0" b="0"/>
          </a:fillRef>
          <a:effectRef idx="0">
            <a:scrgbClr r="0" g="0" b="0"/>
          </a:effectRef>
          <a:fontRef idx="minor">
            <a:schemeClr val="lt1"/>
          </a:fontRef>
        </p:style>
        <p:txBody>
          <a:bodyPr spcFirstLastPara="0" vert="horz" wrap="square" lIns="55880" tIns="55880" rIns="55880" bIns="55880" numCol="1" spcCol="127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defTabSz="651966">
              <a:lnSpc>
                <a:spcPct val="90000"/>
              </a:lnSpc>
              <a:spcBef>
                <a:spcPct val="0"/>
              </a:spcBef>
              <a:spcAft>
                <a:spcPct val="35000"/>
              </a:spcAft>
              <a:buNone/>
            </a:pPr>
            <a:r>
              <a:rPr lang="es-ES_tradnl" sz="1467" kern="1200"/>
              <a:t>Qué te gusta hacer en tus tiempos libres</a:t>
            </a:r>
            <a:endParaRPr lang="es-CL" sz="1467" kern="1200"/>
          </a:p>
        </p:txBody>
      </p:sp>
      <p:sp>
        <p:nvSpPr>
          <p:cNvPr id="28" name="Diagrama de flujo: terminador 27">
            <a:extLst>
              <a:ext uri="{FF2B5EF4-FFF2-40B4-BE49-F238E27FC236}">
                <a16:creationId xmlns:a16="http://schemas.microsoft.com/office/drawing/2014/main" id="{4B885BAE-FDE6-0EB1-91C9-149AA7A29500}"/>
              </a:ext>
            </a:extLst>
          </p:cNvPr>
          <p:cNvSpPr/>
          <p:nvPr/>
        </p:nvSpPr>
        <p:spPr>
          <a:xfrm>
            <a:off x="3692292" y="6120780"/>
            <a:ext cx="223024" cy="111512"/>
          </a:xfrm>
          <a:prstGeom prst="flowChartTermina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9" name="Diagrama de flujo: terminador 28">
            <a:extLst>
              <a:ext uri="{FF2B5EF4-FFF2-40B4-BE49-F238E27FC236}">
                <a16:creationId xmlns:a16="http://schemas.microsoft.com/office/drawing/2014/main" id="{605BA921-E4AC-7D11-B873-F0FDB675CCB3}"/>
              </a:ext>
            </a:extLst>
          </p:cNvPr>
          <p:cNvSpPr/>
          <p:nvPr/>
        </p:nvSpPr>
        <p:spPr>
          <a:xfrm>
            <a:off x="5612779" y="6133169"/>
            <a:ext cx="223024" cy="111512"/>
          </a:xfrm>
          <a:prstGeom prst="flowChartTermina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30" name="Diagrama de flujo: terminador 29">
            <a:extLst>
              <a:ext uri="{FF2B5EF4-FFF2-40B4-BE49-F238E27FC236}">
                <a16:creationId xmlns:a16="http://schemas.microsoft.com/office/drawing/2014/main" id="{8ABD987E-A27C-BEE6-7DDE-7BBE3874A86C}"/>
              </a:ext>
            </a:extLst>
          </p:cNvPr>
          <p:cNvSpPr/>
          <p:nvPr/>
        </p:nvSpPr>
        <p:spPr>
          <a:xfrm>
            <a:off x="7527072" y="6120780"/>
            <a:ext cx="223024" cy="111512"/>
          </a:xfrm>
          <a:prstGeom prst="flowChartTermina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Tree>
    <p:extLst>
      <p:ext uri="{BB962C8B-B14F-4D97-AF65-F5344CB8AC3E}">
        <p14:creationId xmlns:p14="http://schemas.microsoft.com/office/powerpoint/2010/main" val="2184473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E0220-D773-C7C5-0F7E-3FCE4B3CDFF7}"/>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B3153168-12A0-88C2-C8CC-B0D77AEF56E3}"/>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10B5045E-E7F7-4DD4-8256-6BD5EA832F94}"/>
              </a:ext>
            </a:extLst>
          </p:cNvPr>
          <p:cNvSpPr txBox="1"/>
          <p:nvPr/>
        </p:nvSpPr>
        <p:spPr>
          <a:xfrm>
            <a:off x="3368610" y="678019"/>
            <a:ext cx="2406781" cy="230832"/>
          </a:xfrm>
          <a:prstGeom prst="rect">
            <a:avLst/>
          </a:prstGeom>
        </p:spPr>
        <p:txBody>
          <a:bodyPr lIns="0" tIns="0" rIns="0" bIns="0" rtlCol="0" anchor="t">
            <a:spAutoFit/>
          </a:bodyPr>
          <a:lstStyle/>
          <a:p>
            <a:pPr algn="ctr">
              <a:lnSpc>
                <a:spcPts val="1750"/>
              </a:lnSpc>
            </a:pPr>
            <a:r>
              <a:rPr lang="en-US" sz="1800" b="1" spc="18">
                <a:solidFill>
                  <a:srgbClr val="35382F"/>
                </a:solidFill>
                <a:latin typeface="+mj-lt"/>
              </a:rPr>
              <a:t> Power BI Service</a:t>
            </a:r>
          </a:p>
        </p:txBody>
      </p:sp>
      <p:sp>
        <p:nvSpPr>
          <p:cNvPr id="5" name="CuadroTexto 4">
            <a:extLst>
              <a:ext uri="{FF2B5EF4-FFF2-40B4-BE49-F238E27FC236}">
                <a16:creationId xmlns:a16="http://schemas.microsoft.com/office/drawing/2014/main" id="{B888FCE6-FB53-ABE4-A92E-5ED10055AB03}"/>
              </a:ext>
            </a:extLst>
          </p:cNvPr>
          <p:cNvSpPr txBox="1"/>
          <p:nvPr/>
        </p:nvSpPr>
        <p:spPr>
          <a:xfrm>
            <a:off x="3008671" y="4621775"/>
            <a:ext cx="5449529"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800">
                <a:solidFill>
                  <a:schemeClr val="tx1">
                    <a:lumMod val="85000"/>
                    <a:lumOff val="15000"/>
                  </a:schemeClr>
                </a:solidFill>
              </a:rPr>
              <a:t>https://www.theprojectgroup.com/en/office-365-microsoft-power-bi</a:t>
            </a:r>
            <a:endParaRPr lang="en-US" sz="800">
              <a:solidFill>
                <a:schemeClr val="tx1">
                  <a:lumMod val="85000"/>
                  <a:lumOff val="15000"/>
                </a:schemeClr>
              </a:solidFill>
              <a:ea typeface="Roboto"/>
              <a:cs typeface="Roboto"/>
            </a:endParaRPr>
          </a:p>
          <a:p>
            <a:pPr algn="ctr"/>
            <a:endParaRPr lang="en-US" sz="800">
              <a:solidFill>
                <a:schemeClr val="tx1">
                  <a:lumMod val="85000"/>
                  <a:lumOff val="15000"/>
                </a:schemeClr>
              </a:solidFill>
              <a:ea typeface="Roboto"/>
              <a:cs typeface="Roboto"/>
            </a:endParaRPr>
          </a:p>
          <a:p>
            <a:pPr algn="ctr"/>
            <a:endParaRPr lang="en-US" sz="800">
              <a:solidFill>
                <a:schemeClr val="tx1">
                  <a:lumMod val="85000"/>
                  <a:lumOff val="15000"/>
                </a:schemeClr>
              </a:solidFill>
              <a:ea typeface="Roboto"/>
              <a:cs typeface="Roboto"/>
            </a:endParaRPr>
          </a:p>
          <a:p>
            <a:pPr algn="ctr"/>
            <a:endParaRPr lang="en-US" sz="800">
              <a:solidFill>
                <a:schemeClr val="tx1">
                  <a:lumMod val="85000"/>
                  <a:lumOff val="15000"/>
                </a:schemeClr>
              </a:solidFill>
              <a:ea typeface="Roboto"/>
              <a:cs typeface="Roboto"/>
            </a:endParaRPr>
          </a:p>
        </p:txBody>
      </p:sp>
      <p:pic>
        <p:nvPicPr>
          <p:cNvPr id="4" name="Imagen 3" descr="Microsoft Power BI – What Is It and What to Use It For? - TPG The Project  Group">
            <a:extLst>
              <a:ext uri="{FF2B5EF4-FFF2-40B4-BE49-F238E27FC236}">
                <a16:creationId xmlns:a16="http://schemas.microsoft.com/office/drawing/2014/main" id="{C98A1C70-A01A-5E80-D4E2-9870F5C6A11B}"/>
              </a:ext>
            </a:extLst>
          </p:cNvPr>
          <p:cNvPicPr>
            <a:picLocks noChangeAspect="1"/>
          </p:cNvPicPr>
          <p:nvPr/>
        </p:nvPicPr>
        <p:blipFill>
          <a:blip r:embed="rId3"/>
          <a:srcRect t="5165" r="-63" b="-761"/>
          <a:stretch>
            <a:fillRect/>
          </a:stretch>
        </p:blipFill>
        <p:spPr>
          <a:xfrm>
            <a:off x="1729249" y="1176900"/>
            <a:ext cx="5825615" cy="3414085"/>
          </a:xfrm>
          <a:prstGeom prst="rect">
            <a:avLst/>
          </a:prstGeom>
        </p:spPr>
      </p:pic>
    </p:spTree>
    <p:extLst>
      <p:ext uri="{BB962C8B-B14F-4D97-AF65-F5344CB8AC3E}">
        <p14:creationId xmlns:p14="http://schemas.microsoft.com/office/powerpoint/2010/main" val="700901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6EF7E-2DFB-0428-0BDD-97CC6FF1F6F9}"/>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9361D496-3BBB-EBD4-6C4E-64EB1A109301}"/>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63B94AD0-FE06-7A59-05DC-CFBCEC6A3A53}"/>
              </a:ext>
            </a:extLst>
          </p:cNvPr>
          <p:cNvSpPr txBox="1"/>
          <p:nvPr/>
        </p:nvSpPr>
        <p:spPr>
          <a:xfrm>
            <a:off x="2730657" y="651439"/>
            <a:ext cx="3890908" cy="276999"/>
          </a:xfrm>
          <a:prstGeom prst="rect">
            <a:avLst/>
          </a:prstGeom>
        </p:spPr>
        <p:txBody>
          <a:bodyPr wrap="square" lIns="0" tIns="0" rIns="0" bIns="0" rtlCol="0" anchor="t">
            <a:spAutoFit/>
          </a:bodyPr>
          <a:lstStyle/>
          <a:p>
            <a:pPr algn="ctr"/>
            <a:r>
              <a:rPr lang="en-US" sz="1800" b="1" spc="18">
                <a:solidFill>
                  <a:srgbClr val="35382F"/>
                </a:solidFill>
                <a:latin typeface="+mj-lt"/>
              </a:rPr>
              <a:t>Microsoft Power Platform</a:t>
            </a:r>
            <a:endParaRPr lang="es-ES"/>
          </a:p>
        </p:txBody>
      </p:sp>
      <p:sp>
        <p:nvSpPr>
          <p:cNvPr id="6" name="CuadroTexto 5">
            <a:extLst>
              <a:ext uri="{FF2B5EF4-FFF2-40B4-BE49-F238E27FC236}">
                <a16:creationId xmlns:a16="http://schemas.microsoft.com/office/drawing/2014/main" id="{F02D8D69-D438-8F48-B633-84F4C6816401}"/>
              </a:ext>
            </a:extLst>
          </p:cNvPr>
          <p:cNvSpPr txBox="1"/>
          <p:nvPr/>
        </p:nvSpPr>
        <p:spPr>
          <a:xfrm>
            <a:off x="3008671" y="4621775"/>
            <a:ext cx="5449529" cy="192360"/>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800">
                <a:solidFill>
                  <a:schemeClr val="tx1">
                    <a:lumMod val="85000"/>
                    <a:lumOff val="15000"/>
                  </a:schemeClr>
                </a:solidFill>
                <a:hlinkClick r:id="rId3"/>
              </a:rPr>
              <a:t>Fuente: https://www.linkedin.com/pulse/how-microsoft-uses-power-platform-nick-fratello-dbh2e</a:t>
            </a:r>
            <a:r>
              <a:rPr lang="en-US" sz="800">
                <a:solidFill>
                  <a:schemeClr val="tx1">
                    <a:lumMod val="85000"/>
                    <a:lumOff val="15000"/>
                  </a:schemeClr>
                </a:solidFill>
                <a:hlinkClick r:id="rId3">
                  <a:extLst>
                    <a:ext uri="{A12FA001-AC4F-418D-AE19-62706E023703}">
                      <ahyp:hlinkClr xmlns:ahyp="http://schemas.microsoft.com/office/drawing/2018/hyperlinkcolor" val="tx"/>
                    </a:ext>
                  </a:extLst>
                </a:hlinkClick>
              </a:rPr>
              <a:t>/</a:t>
            </a:r>
            <a:endParaRPr lang="es-ES"/>
          </a:p>
        </p:txBody>
      </p:sp>
      <p:pic>
        <p:nvPicPr>
          <p:cNvPr id="3" name="Imagen 2">
            <a:extLst>
              <a:ext uri="{FF2B5EF4-FFF2-40B4-BE49-F238E27FC236}">
                <a16:creationId xmlns:a16="http://schemas.microsoft.com/office/drawing/2014/main" id="{1310D5AA-0844-1567-7F44-61213B5E9067}"/>
              </a:ext>
            </a:extLst>
          </p:cNvPr>
          <p:cNvPicPr>
            <a:picLocks noChangeAspect="1"/>
          </p:cNvPicPr>
          <p:nvPr/>
        </p:nvPicPr>
        <p:blipFill>
          <a:blip r:embed="rId4"/>
          <a:srcRect t="24679" b="128"/>
          <a:stretch>
            <a:fillRect/>
          </a:stretch>
        </p:blipFill>
        <p:spPr>
          <a:xfrm>
            <a:off x="1407832" y="1434554"/>
            <a:ext cx="6543675" cy="2589109"/>
          </a:xfrm>
          <a:prstGeom prst="rect">
            <a:avLst/>
          </a:prstGeom>
        </p:spPr>
      </p:pic>
    </p:spTree>
    <p:extLst>
      <p:ext uri="{BB962C8B-B14F-4D97-AF65-F5344CB8AC3E}">
        <p14:creationId xmlns:p14="http://schemas.microsoft.com/office/powerpoint/2010/main" val="1136921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996FF-AF6E-1A18-7EFF-83B888C80B04}"/>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5FCC463E-30D9-6570-1577-31CC762BA57A}"/>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531C544B-115F-A0A4-D1BE-E2D525C188C3}"/>
              </a:ext>
            </a:extLst>
          </p:cNvPr>
          <p:cNvSpPr txBox="1"/>
          <p:nvPr/>
        </p:nvSpPr>
        <p:spPr>
          <a:xfrm>
            <a:off x="2730657" y="651439"/>
            <a:ext cx="3890908" cy="276999"/>
          </a:xfrm>
          <a:prstGeom prst="rect">
            <a:avLst/>
          </a:prstGeom>
        </p:spPr>
        <p:txBody>
          <a:bodyPr wrap="square" lIns="0" tIns="0" rIns="0" bIns="0" rtlCol="0" anchor="t">
            <a:spAutoFit/>
          </a:bodyPr>
          <a:lstStyle/>
          <a:p>
            <a:pPr algn="ctr"/>
            <a:r>
              <a:rPr lang="en-US" sz="1800" b="1" spc="18" err="1">
                <a:solidFill>
                  <a:srgbClr val="35382F"/>
                </a:solidFill>
                <a:latin typeface="+mj-lt"/>
              </a:rPr>
              <a:t>Desde</a:t>
            </a:r>
            <a:r>
              <a:rPr lang="en-US" sz="1800" b="1" spc="18">
                <a:solidFill>
                  <a:srgbClr val="35382F"/>
                </a:solidFill>
                <a:latin typeface="+mj-lt"/>
              </a:rPr>
              <a:t> </a:t>
            </a:r>
            <a:r>
              <a:rPr lang="en-US" sz="1800" b="1" spc="18" err="1">
                <a:solidFill>
                  <a:srgbClr val="35382F"/>
                </a:solidFill>
                <a:latin typeface="+mj-lt"/>
              </a:rPr>
              <a:t>donde</a:t>
            </a:r>
            <a:r>
              <a:rPr lang="en-US" sz="1800" b="1" spc="18">
                <a:solidFill>
                  <a:srgbClr val="35382F"/>
                </a:solidFill>
                <a:latin typeface="+mj-lt"/>
              </a:rPr>
              <a:t> </a:t>
            </a:r>
            <a:r>
              <a:rPr lang="en-US" sz="1800" b="1" spc="18" err="1">
                <a:solidFill>
                  <a:srgbClr val="35382F"/>
                </a:solidFill>
                <a:latin typeface="+mj-lt"/>
              </a:rPr>
              <a:t>descargar</a:t>
            </a:r>
            <a:r>
              <a:rPr lang="en-US" sz="1800" b="1" spc="18">
                <a:solidFill>
                  <a:srgbClr val="35382F"/>
                </a:solidFill>
                <a:latin typeface="+mj-lt"/>
              </a:rPr>
              <a:t> Power BI</a:t>
            </a:r>
            <a:endParaRPr lang="en-US" sz="1800" b="1" spc="18">
              <a:solidFill>
                <a:srgbClr val="35382F"/>
              </a:solidFill>
              <a:latin typeface="Roboto Slab"/>
              <a:ea typeface="Roboto Slab"/>
              <a:cs typeface="Roboto Slab"/>
            </a:endParaRPr>
          </a:p>
        </p:txBody>
      </p:sp>
      <p:sp>
        <p:nvSpPr>
          <p:cNvPr id="6" name="CuadroTexto 5">
            <a:extLst>
              <a:ext uri="{FF2B5EF4-FFF2-40B4-BE49-F238E27FC236}">
                <a16:creationId xmlns:a16="http://schemas.microsoft.com/office/drawing/2014/main" id="{8AB561A4-22C3-16DB-26F7-216D2B03289E}"/>
              </a:ext>
            </a:extLst>
          </p:cNvPr>
          <p:cNvSpPr txBox="1"/>
          <p:nvPr/>
        </p:nvSpPr>
        <p:spPr>
          <a:xfrm>
            <a:off x="3008671" y="4621775"/>
            <a:ext cx="5449529"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800">
                <a:solidFill>
                  <a:schemeClr val="tx1">
                    <a:lumMod val="85000"/>
                    <a:lumOff val="15000"/>
                  </a:schemeClr>
                </a:solidFill>
                <a:hlinkClick r:id="rId3">
                  <a:extLst>
                    <a:ext uri="{A12FA001-AC4F-418D-AE19-62706E023703}">
                      <ahyp:hlinkClr xmlns:ahyp="http://schemas.microsoft.com/office/drawing/2018/hyperlinkcolor" val="tx"/>
                    </a:ext>
                  </a:extLst>
                </a:hlinkClick>
              </a:rPr>
              <a:t>Fuente: https://www.microsoft.com/es-es/power-platform/products/power-bi/downloads</a:t>
            </a:r>
          </a:p>
          <a:p>
            <a:pPr algn="ctr"/>
            <a:endParaRPr lang="en-US" sz="800">
              <a:solidFill>
                <a:schemeClr val="tx1">
                  <a:lumMod val="85000"/>
                  <a:lumOff val="15000"/>
                </a:schemeClr>
              </a:solidFill>
              <a:ea typeface="Roboto"/>
              <a:cs typeface="Roboto"/>
            </a:endParaRPr>
          </a:p>
        </p:txBody>
      </p:sp>
      <p:pic>
        <p:nvPicPr>
          <p:cNvPr id="4" name="Imagen 3" descr="Interfaz de usuario gráfica, Sitio web&#10;&#10;El contenido generado por inteligencia artificial puede ser incorrecto.">
            <a:extLst>
              <a:ext uri="{FF2B5EF4-FFF2-40B4-BE49-F238E27FC236}">
                <a16:creationId xmlns:a16="http://schemas.microsoft.com/office/drawing/2014/main" id="{2625264F-14D2-0041-D6E4-17F88E417A54}"/>
              </a:ext>
            </a:extLst>
          </p:cNvPr>
          <p:cNvPicPr>
            <a:picLocks noChangeAspect="1"/>
          </p:cNvPicPr>
          <p:nvPr/>
        </p:nvPicPr>
        <p:blipFill>
          <a:blip r:embed="rId4"/>
          <a:stretch>
            <a:fillRect/>
          </a:stretch>
        </p:blipFill>
        <p:spPr>
          <a:xfrm>
            <a:off x="1294172" y="995495"/>
            <a:ext cx="6717891" cy="3583902"/>
          </a:xfrm>
          <a:prstGeom prst="rect">
            <a:avLst/>
          </a:prstGeom>
        </p:spPr>
      </p:pic>
    </p:spTree>
    <p:extLst>
      <p:ext uri="{BB962C8B-B14F-4D97-AF65-F5344CB8AC3E}">
        <p14:creationId xmlns:p14="http://schemas.microsoft.com/office/powerpoint/2010/main" val="776656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D1F82-5ED7-3545-24A2-92B0F2FA7631}"/>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45A9658D-69B9-FA87-509E-CF5353B9186A}"/>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A6B486DF-D6A3-C89A-D702-886FD2D1B98F}"/>
              </a:ext>
            </a:extLst>
          </p:cNvPr>
          <p:cNvSpPr txBox="1"/>
          <p:nvPr/>
        </p:nvSpPr>
        <p:spPr>
          <a:xfrm>
            <a:off x="2730657" y="651439"/>
            <a:ext cx="3890908" cy="276999"/>
          </a:xfrm>
          <a:prstGeom prst="rect">
            <a:avLst/>
          </a:prstGeom>
        </p:spPr>
        <p:txBody>
          <a:bodyPr wrap="square" lIns="0" tIns="0" rIns="0" bIns="0" rtlCol="0" anchor="t">
            <a:spAutoFit/>
          </a:bodyPr>
          <a:lstStyle/>
          <a:p>
            <a:pPr algn="ctr"/>
            <a:r>
              <a:rPr lang="en-US" sz="1800" b="1" spc="18" err="1">
                <a:solidFill>
                  <a:srgbClr val="35382F"/>
                </a:solidFill>
                <a:latin typeface="+mj-lt"/>
              </a:rPr>
              <a:t>Desde</a:t>
            </a:r>
            <a:r>
              <a:rPr lang="en-US" sz="1800" b="1" spc="18">
                <a:solidFill>
                  <a:srgbClr val="35382F"/>
                </a:solidFill>
                <a:latin typeface="+mj-lt"/>
              </a:rPr>
              <a:t> </a:t>
            </a:r>
            <a:r>
              <a:rPr lang="en-US" sz="1800" b="1" spc="18" err="1">
                <a:solidFill>
                  <a:srgbClr val="35382F"/>
                </a:solidFill>
                <a:latin typeface="+mj-lt"/>
              </a:rPr>
              <a:t>donde</a:t>
            </a:r>
            <a:r>
              <a:rPr lang="en-US" sz="1800" b="1" spc="18">
                <a:solidFill>
                  <a:srgbClr val="35382F"/>
                </a:solidFill>
                <a:latin typeface="+mj-lt"/>
              </a:rPr>
              <a:t> </a:t>
            </a:r>
            <a:r>
              <a:rPr lang="en-US" sz="1800" b="1" spc="18" err="1">
                <a:solidFill>
                  <a:srgbClr val="35382F"/>
                </a:solidFill>
                <a:latin typeface="+mj-lt"/>
              </a:rPr>
              <a:t>descargar</a:t>
            </a:r>
            <a:r>
              <a:rPr lang="en-US" sz="1800" b="1" spc="18">
                <a:solidFill>
                  <a:srgbClr val="35382F"/>
                </a:solidFill>
                <a:latin typeface="+mj-lt"/>
              </a:rPr>
              <a:t> Power BI</a:t>
            </a:r>
            <a:endParaRPr lang="en-US" sz="1800" b="1" spc="18">
              <a:solidFill>
                <a:srgbClr val="35382F"/>
              </a:solidFill>
              <a:latin typeface="Roboto Slab"/>
              <a:ea typeface="Roboto Slab"/>
              <a:cs typeface="Roboto Slab"/>
            </a:endParaRPr>
          </a:p>
        </p:txBody>
      </p:sp>
      <p:sp>
        <p:nvSpPr>
          <p:cNvPr id="6" name="CuadroTexto 5">
            <a:extLst>
              <a:ext uri="{FF2B5EF4-FFF2-40B4-BE49-F238E27FC236}">
                <a16:creationId xmlns:a16="http://schemas.microsoft.com/office/drawing/2014/main" id="{ACE7C294-21EF-0D8F-D370-EB770B04FA27}"/>
              </a:ext>
            </a:extLst>
          </p:cNvPr>
          <p:cNvSpPr txBox="1"/>
          <p:nvPr/>
        </p:nvSpPr>
        <p:spPr>
          <a:xfrm>
            <a:off x="3008671" y="4621775"/>
            <a:ext cx="5449529" cy="43858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800">
                <a:solidFill>
                  <a:schemeClr val="tx1">
                    <a:lumMod val="85000"/>
                    <a:lumOff val="15000"/>
                  </a:schemeClr>
                </a:solidFill>
                <a:hlinkClick r:id="rId3"/>
              </a:rPr>
              <a:t>https://www.microsoft.com/es-es/power-platform/products/power-bi/downloads</a:t>
            </a:r>
          </a:p>
          <a:p>
            <a:pPr algn="ctr"/>
            <a:endParaRPr lang="en-US" sz="800">
              <a:solidFill>
                <a:schemeClr val="tx1">
                  <a:lumMod val="85000"/>
                  <a:lumOff val="15000"/>
                </a:schemeClr>
              </a:solidFill>
              <a:ea typeface="Roboto"/>
              <a:cs typeface="Roboto"/>
            </a:endParaRPr>
          </a:p>
          <a:p>
            <a:pPr algn="ctr"/>
            <a:endParaRPr lang="en-US" sz="800">
              <a:solidFill>
                <a:schemeClr val="tx1">
                  <a:lumMod val="85000"/>
                  <a:lumOff val="15000"/>
                </a:schemeClr>
              </a:solidFill>
              <a:ea typeface="Roboto"/>
              <a:cs typeface="Roboto"/>
            </a:endParaRPr>
          </a:p>
        </p:txBody>
      </p:sp>
      <p:pic>
        <p:nvPicPr>
          <p:cNvPr id="3" name="Imagen 2" descr="Interfaz de usuario gráfica, Aplicación&#10;&#10;El contenido generado por inteligencia artificial puede ser incorrecto.">
            <a:extLst>
              <a:ext uri="{FF2B5EF4-FFF2-40B4-BE49-F238E27FC236}">
                <a16:creationId xmlns:a16="http://schemas.microsoft.com/office/drawing/2014/main" id="{ED97C31F-FA3E-B8A1-BEDB-F76002B2C131}"/>
              </a:ext>
            </a:extLst>
          </p:cNvPr>
          <p:cNvPicPr>
            <a:picLocks noChangeAspect="1"/>
          </p:cNvPicPr>
          <p:nvPr/>
        </p:nvPicPr>
        <p:blipFill>
          <a:blip r:embed="rId4"/>
          <a:srcRect l="10011" r="54" b="364"/>
          <a:stretch>
            <a:fillRect/>
          </a:stretch>
        </p:blipFill>
        <p:spPr>
          <a:xfrm>
            <a:off x="1227833" y="994360"/>
            <a:ext cx="7517394" cy="3639255"/>
          </a:xfrm>
          <a:prstGeom prst="rect">
            <a:avLst/>
          </a:prstGeom>
        </p:spPr>
      </p:pic>
      <p:pic>
        <p:nvPicPr>
          <p:cNvPr id="7" name="Picture 6" descr="Forma&#10;&#10;El contenido generado por IA puede ser incorrecto.">
            <a:extLst>
              <a:ext uri="{FF2B5EF4-FFF2-40B4-BE49-F238E27FC236}">
                <a16:creationId xmlns:a16="http://schemas.microsoft.com/office/drawing/2014/main" id="{4FAC2C36-D0F9-46FE-8F9F-C4AD3D50157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24350" y="2546818"/>
            <a:ext cx="829582" cy="418866"/>
          </a:xfrm>
          <a:prstGeom prst="rect">
            <a:avLst/>
          </a:prstGeom>
        </p:spPr>
      </p:pic>
      <p:sp>
        <p:nvSpPr>
          <p:cNvPr id="8" name="CuadroTexto 7">
            <a:extLst>
              <a:ext uri="{FF2B5EF4-FFF2-40B4-BE49-F238E27FC236}">
                <a16:creationId xmlns:a16="http://schemas.microsoft.com/office/drawing/2014/main" id="{0D87B66A-1B5E-49D3-0629-1885DE1DA1FD}"/>
              </a:ext>
            </a:extLst>
          </p:cNvPr>
          <p:cNvSpPr txBox="1"/>
          <p:nvPr/>
        </p:nvSpPr>
        <p:spPr>
          <a:xfrm>
            <a:off x="405000" y="2556000"/>
            <a:ext cx="819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ea typeface="Roboto"/>
                <a:cs typeface="Roboto"/>
              </a:rPr>
              <a:t>Link de descargas</a:t>
            </a:r>
            <a:endParaRPr lang="es-ES" b="1"/>
          </a:p>
        </p:txBody>
      </p:sp>
    </p:spTree>
    <p:extLst>
      <p:ext uri="{BB962C8B-B14F-4D97-AF65-F5344CB8AC3E}">
        <p14:creationId xmlns:p14="http://schemas.microsoft.com/office/powerpoint/2010/main" val="2378876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EC185-A872-7EF2-688E-4B329B5E3076}"/>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73F1C427-DC86-008E-69B3-616614AA9630}"/>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AD579F9C-68A4-6F8F-2297-57ADDF9A3D12}"/>
              </a:ext>
            </a:extLst>
          </p:cNvPr>
          <p:cNvSpPr txBox="1"/>
          <p:nvPr/>
        </p:nvSpPr>
        <p:spPr>
          <a:xfrm>
            <a:off x="2730657" y="651439"/>
            <a:ext cx="3890908" cy="276999"/>
          </a:xfrm>
          <a:prstGeom prst="rect">
            <a:avLst/>
          </a:prstGeom>
        </p:spPr>
        <p:txBody>
          <a:bodyPr wrap="square" lIns="0" tIns="0" rIns="0" bIns="0" rtlCol="0" anchor="t">
            <a:spAutoFit/>
          </a:bodyPr>
          <a:lstStyle/>
          <a:p>
            <a:pPr algn="ctr"/>
            <a:r>
              <a:rPr lang="en-US" sz="1800" b="1" spc="18" dirty="0" err="1">
                <a:solidFill>
                  <a:srgbClr val="35382F"/>
                </a:solidFill>
                <a:latin typeface="+mj-lt"/>
              </a:rPr>
              <a:t>Requerimientos</a:t>
            </a:r>
            <a:r>
              <a:rPr lang="en-US" sz="1800" b="1" spc="18" dirty="0">
                <a:solidFill>
                  <a:srgbClr val="35382F"/>
                </a:solidFill>
                <a:latin typeface="+mj-lt"/>
              </a:rPr>
              <a:t> de </a:t>
            </a:r>
            <a:r>
              <a:rPr lang="en-US" sz="1800" b="1" spc="18" dirty="0" err="1">
                <a:solidFill>
                  <a:srgbClr val="35382F"/>
                </a:solidFill>
                <a:latin typeface="+mj-lt"/>
              </a:rPr>
              <a:t>sistemas</a:t>
            </a:r>
            <a:endParaRPr lang="en-US" sz="1800" b="1" spc="18" dirty="0" err="1">
              <a:solidFill>
                <a:srgbClr val="35382F"/>
              </a:solidFill>
              <a:latin typeface="Roboto Slab"/>
              <a:ea typeface="Roboto Slab"/>
              <a:cs typeface="Roboto Slab"/>
            </a:endParaRPr>
          </a:p>
        </p:txBody>
      </p:sp>
      <p:pic>
        <p:nvPicPr>
          <p:cNvPr id="2" name="Imagen 1" descr="Interfaz de usuario gráfica, Texto, Aplicación, Correo electrónico&#10;&#10;El contenido generado por IA puede ser incorrecto.">
            <a:extLst>
              <a:ext uri="{FF2B5EF4-FFF2-40B4-BE49-F238E27FC236}">
                <a16:creationId xmlns:a16="http://schemas.microsoft.com/office/drawing/2014/main" id="{460D7755-48F2-7A31-DD92-EDCE61F876AE}"/>
              </a:ext>
            </a:extLst>
          </p:cNvPr>
          <p:cNvPicPr>
            <a:picLocks noChangeAspect="1"/>
          </p:cNvPicPr>
          <p:nvPr/>
        </p:nvPicPr>
        <p:blipFill>
          <a:blip r:embed="rId3"/>
          <a:stretch>
            <a:fillRect/>
          </a:stretch>
        </p:blipFill>
        <p:spPr>
          <a:xfrm>
            <a:off x="801806" y="1042454"/>
            <a:ext cx="7369792" cy="3706860"/>
          </a:xfrm>
          <a:prstGeom prst="rect">
            <a:avLst/>
          </a:prstGeom>
        </p:spPr>
      </p:pic>
    </p:spTree>
    <p:extLst>
      <p:ext uri="{BB962C8B-B14F-4D97-AF65-F5344CB8AC3E}">
        <p14:creationId xmlns:p14="http://schemas.microsoft.com/office/powerpoint/2010/main" val="3743722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EBDAA-D953-7217-FC8E-CEA139514CCF}"/>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9CEB160C-3AAA-E801-2034-96A59FD9363E}"/>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E76988C9-8A09-36EF-8007-D3BDA2210868}"/>
              </a:ext>
            </a:extLst>
          </p:cNvPr>
          <p:cNvSpPr txBox="1"/>
          <p:nvPr/>
        </p:nvSpPr>
        <p:spPr>
          <a:xfrm>
            <a:off x="2730657" y="651439"/>
            <a:ext cx="3890908" cy="276999"/>
          </a:xfrm>
          <a:prstGeom prst="rect">
            <a:avLst/>
          </a:prstGeom>
        </p:spPr>
        <p:txBody>
          <a:bodyPr wrap="square" lIns="0" tIns="0" rIns="0" bIns="0" rtlCol="0" anchor="t">
            <a:spAutoFit/>
          </a:bodyPr>
          <a:lstStyle/>
          <a:p>
            <a:pPr algn="ctr"/>
            <a:r>
              <a:rPr lang="en-US" sz="1800" b="1" spc="18" err="1">
                <a:solidFill>
                  <a:srgbClr val="35382F"/>
                </a:solidFill>
                <a:latin typeface="+mj-lt"/>
              </a:rPr>
              <a:t>Iniciando</a:t>
            </a:r>
            <a:r>
              <a:rPr lang="en-US" sz="1800" b="1" spc="18">
                <a:solidFill>
                  <a:srgbClr val="35382F"/>
                </a:solidFill>
                <a:latin typeface="+mj-lt"/>
              </a:rPr>
              <a:t> </a:t>
            </a:r>
            <a:r>
              <a:rPr lang="en-US" sz="1800" b="1" spc="18" err="1">
                <a:solidFill>
                  <a:srgbClr val="35382F"/>
                </a:solidFill>
                <a:latin typeface="+mj-lt"/>
              </a:rPr>
              <a:t>en</a:t>
            </a:r>
            <a:r>
              <a:rPr lang="en-US" sz="1800" b="1" spc="18">
                <a:solidFill>
                  <a:srgbClr val="35382F"/>
                </a:solidFill>
                <a:latin typeface="+mj-lt"/>
              </a:rPr>
              <a:t> Power BI</a:t>
            </a:r>
            <a:endParaRPr lang="en-US" sz="1800" b="1" spc="18">
              <a:solidFill>
                <a:srgbClr val="35382F"/>
              </a:solidFill>
              <a:latin typeface="Roboto Slab"/>
              <a:ea typeface="Roboto Slab"/>
              <a:cs typeface="Roboto Slab"/>
            </a:endParaRPr>
          </a:p>
        </p:txBody>
      </p:sp>
      <p:pic>
        <p:nvPicPr>
          <p:cNvPr id="4" name="Imagen 3" descr="Interfaz de usuario gráfica, PowerPoint&#10;&#10;El contenido generado por inteligencia artificial puede ser incorrecto.">
            <a:extLst>
              <a:ext uri="{FF2B5EF4-FFF2-40B4-BE49-F238E27FC236}">
                <a16:creationId xmlns:a16="http://schemas.microsoft.com/office/drawing/2014/main" id="{B78B8351-D1D9-3E08-B2EC-B730834C90D2}"/>
              </a:ext>
            </a:extLst>
          </p:cNvPr>
          <p:cNvPicPr>
            <a:picLocks noChangeAspect="1"/>
          </p:cNvPicPr>
          <p:nvPr/>
        </p:nvPicPr>
        <p:blipFill>
          <a:blip r:embed="rId3"/>
          <a:stretch>
            <a:fillRect/>
          </a:stretch>
        </p:blipFill>
        <p:spPr>
          <a:xfrm>
            <a:off x="919053" y="918087"/>
            <a:ext cx="6940871" cy="4096365"/>
          </a:xfrm>
          <a:prstGeom prst="rect">
            <a:avLst/>
          </a:prstGeom>
        </p:spPr>
      </p:pic>
    </p:spTree>
    <p:extLst>
      <p:ext uri="{BB962C8B-B14F-4D97-AF65-F5344CB8AC3E}">
        <p14:creationId xmlns:p14="http://schemas.microsoft.com/office/powerpoint/2010/main" val="681378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4547B-A82D-9FF3-407F-94A7A7C60B2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DBF4A45-5516-EA3D-E5E5-434C25AA25D7}"/>
              </a:ext>
            </a:extLst>
          </p:cNvPr>
          <p:cNvSpPr txBox="1"/>
          <p:nvPr/>
        </p:nvSpPr>
        <p:spPr>
          <a:xfrm>
            <a:off x="878326" y="1992404"/>
            <a:ext cx="4244962" cy="350032"/>
          </a:xfrm>
          <a:prstGeom prst="rect">
            <a:avLst/>
          </a:prstGeom>
        </p:spPr>
        <p:txBody>
          <a:bodyPr lIns="0" tIns="0" rIns="0" bIns="0" rtlCol="0" anchor="t">
            <a:spAutoFit/>
          </a:bodyPr>
          <a:lstStyle/>
          <a:p>
            <a:pPr>
              <a:lnSpc>
                <a:spcPts val="2903"/>
              </a:lnSpc>
              <a:spcBef>
                <a:spcPct val="0"/>
              </a:spcBef>
            </a:pPr>
            <a:r>
              <a:rPr lang="en-US" sz="2250" b="1" spc="88" err="1">
                <a:latin typeface="+mj-lt"/>
              </a:rPr>
              <a:t>Tipos</a:t>
            </a:r>
            <a:r>
              <a:rPr lang="en-US" sz="2250" b="1" spc="88">
                <a:latin typeface="+mj-lt"/>
              </a:rPr>
              <a:t> de </a:t>
            </a:r>
            <a:r>
              <a:rPr lang="en-US" sz="2250" b="1" spc="88" err="1">
                <a:latin typeface="+mj-lt"/>
              </a:rPr>
              <a:t>informes</a:t>
            </a:r>
            <a:endParaRPr lang="es-ES" err="1"/>
          </a:p>
        </p:txBody>
      </p:sp>
      <p:sp>
        <p:nvSpPr>
          <p:cNvPr id="4" name="AutoShape 4">
            <a:extLst>
              <a:ext uri="{FF2B5EF4-FFF2-40B4-BE49-F238E27FC236}">
                <a16:creationId xmlns:a16="http://schemas.microsoft.com/office/drawing/2014/main" id="{888A7275-6797-6B7F-530A-C4031291784A}"/>
              </a:ext>
            </a:extLst>
          </p:cNvPr>
          <p:cNvSpPr/>
          <p:nvPr/>
        </p:nvSpPr>
        <p:spPr>
          <a:xfrm>
            <a:off x="878326" y="1871990"/>
            <a:ext cx="382830" cy="85686"/>
          </a:xfrm>
          <a:prstGeom prst="rect">
            <a:avLst/>
          </a:prstGeom>
          <a:solidFill>
            <a:srgbClr val="6DC53B"/>
          </a:solidFill>
        </p:spPr>
        <p:txBody>
          <a:bodyPr/>
          <a:lstStyle/>
          <a:p>
            <a:endParaRPr lang="es-CL"/>
          </a:p>
        </p:txBody>
      </p:sp>
      <p:grpSp>
        <p:nvGrpSpPr>
          <p:cNvPr id="5" name="Group 5">
            <a:extLst>
              <a:ext uri="{FF2B5EF4-FFF2-40B4-BE49-F238E27FC236}">
                <a16:creationId xmlns:a16="http://schemas.microsoft.com/office/drawing/2014/main" id="{FB63F12F-3BEC-C44B-7DA4-5CC1693901AD}"/>
              </a:ext>
            </a:extLst>
          </p:cNvPr>
          <p:cNvGrpSpPr/>
          <p:nvPr/>
        </p:nvGrpSpPr>
        <p:grpSpPr>
          <a:xfrm>
            <a:off x="0" y="1391"/>
            <a:ext cx="514350" cy="5142109"/>
            <a:chOff x="0" y="0"/>
            <a:chExt cx="347980" cy="3478859"/>
          </a:xfrm>
        </p:grpSpPr>
        <p:sp>
          <p:nvSpPr>
            <p:cNvPr id="6" name="Freeform 6">
              <a:extLst>
                <a:ext uri="{FF2B5EF4-FFF2-40B4-BE49-F238E27FC236}">
                  <a16:creationId xmlns:a16="http://schemas.microsoft.com/office/drawing/2014/main" id="{529E222B-B15A-EC04-33AF-E1B6401C2DED}"/>
                </a:ext>
              </a:extLst>
            </p:cNvPr>
            <p:cNvSpPr/>
            <p:nvPr/>
          </p:nvSpPr>
          <p:spPr>
            <a:xfrm>
              <a:off x="0" y="0"/>
              <a:ext cx="347980" cy="3478859"/>
            </a:xfrm>
            <a:custGeom>
              <a:avLst/>
              <a:gdLst/>
              <a:ahLst/>
              <a:cxnLst/>
              <a:rect l="l" t="t" r="r" b="b"/>
              <a:pathLst>
                <a:path w="347980" h="3478859">
                  <a:moveTo>
                    <a:pt x="0" y="0"/>
                  </a:moveTo>
                  <a:lnTo>
                    <a:pt x="347980" y="0"/>
                  </a:lnTo>
                  <a:lnTo>
                    <a:pt x="347980" y="3478859"/>
                  </a:lnTo>
                  <a:lnTo>
                    <a:pt x="0" y="3478859"/>
                  </a:lnTo>
                  <a:close/>
                </a:path>
              </a:pathLst>
            </a:custGeom>
            <a:solidFill>
              <a:srgbClr val="5271FF"/>
            </a:solidFill>
          </p:spPr>
          <p:txBody>
            <a:bodyPr/>
            <a:lstStyle/>
            <a:p>
              <a:endParaRPr lang="es-CL"/>
            </a:p>
          </p:txBody>
        </p:sp>
      </p:grpSp>
      <p:pic>
        <p:nvPicPr>
          <p:cNvPr id="8" name="Imagen 7" descr="Diagrama&#10;&#10;El contenido generado por inteligencia artificial puede ser incorrecto.">
            <a:extLst>
              <a:ext uri="{FF2B5EF4-FFF2-40B4-BE49-F238E27FC236}">
                <a16:creationId xmlns:a16="http://schemas.microsoft.com/office/drawing/2014/main" id="{4636F05C-EAEA-894F-0E33-A4860C55326A}"/>
              </a:ext>
            </a:extLst>
          </p:cNvPr>
          <p:cNvPicPr>
            <a:picLocks noChangeAspect="1"/>
          </p:cNvPicPr>
          <p:nvPr/>
        </p:nvPicPr>
        <p:blipFill>
          <a:blip r:embed="rId3"/>
          <a:stretch>
            <a:fillRect/>
          </a:stretch>
        </p:blipFill>
        <p:spPr>
          <a:xfrm>
            <a:off x="3999732" y="1064172"/>
            <a:ext cx="3189039" cy="3797002"/>
          </a:xfrm>
          <a:prstGeom prst="rect">
            <a:avLst/>
          </a:prstGeom>
        </p:spPr>
      </p:pic>
    </p:spTree>
    <p:extLst>
      <p:ext uri="{BB962C8B-B14F-4D97-AF65-F5344CB8AC3E}">
        <p14:creationId xmlns:p14="http://schemas.microsoft.com/office/powerpoint/2010/main" val="2547269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9C175-29BA-93D8-DAFD-F3B1F0015343}"/>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9B62315B-58C4-D79D-655C-C4972D74791A}"/>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EC1FD163-D8A2-0FC7-68AE-2E849ED580BD}"/>
              </a:ext>
            </a:extLst>
          </p:cNvPr>
          <p:cNvSpPr txBox="1"/>
          <p:nvPr/>
        </p:nvSpPr>
        <p:spPr>
          <a:xfrm>
            <a:off x="3368610" y="678019"/>
            <a:ext cx="2406781" cy="230832"/>
          </a:xfrm>
          <a:prstGeom prst="rect">
            <a:avLst/>
          </a:prstGeom>
        </p:spPr>
        <p:txBody>
          <a:bodyPr lIns="0" tIns="0" rIns="0" bIns="0" rtlCol="0" anchor="t">
            <a:spAutoFit/>
          </a:bodyPr>
          <a:lstStyle/>
          <a:p>
            <a:pPr algn="ctr">
              <a:lnSpc>
                <a:spcPts val="1750"/>
              </a:lnSpc>
            </a:pPr>
            <a:r>
              <a:rPr lang="en-US" sz="1800" b="1" spc="18">
                <a:solidFill>
                  <a:srgbClr val="35382F"/>
                </a:solidFill>
                <a:latin typeface="+mj-lt"/>
              </a:rPr>
              <a:t>Dashboard (Panel):</a:t>
            </a:r>
            <a:endParaRPr lang="es-ES">
              <a:ea typeface="Roboto"/>
              <a:cs typeface="Roboto"/>
            </a:endParaRPr>
          </a:p>
        </p:txBody>
      </p:sp>
      <p:sp>
        <p:nvSpPr>
          <p:cNvPr id="5" name="CuadroTexto 4">
            <a:extLst>
              <a:ext uri="{FF2B5EF4-FFF2-40B4-BE49-F238E27FC236}">
                <a16:creationId xmlns:a16="http://schemas.microsoft.com/office/drawing/2014/main" id="{5B71C48E-6F4F-1260-D548-B524436E8CAE}"/>
              </a:ext>
            </a:extLst>
          </p:cNvPr>
          <p:cNvSpPr txBox="1"/>
          <p:nvPr/>
        </p:nvSpPr>
        <p:spPr>
          <a:xfrm>
            <a:off x="719214" y="4718735"/>
            <a:ext cx="8295680" cy="2251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s-ES" sz="1000">
                <a:ea typeface="+mn-lt"/>
                <a:cs typeface="+mn-lt"/>
                <a:hlinkClick r:id="rId3"/>
              </a:rPr>
              <a:t>https://learn.microsoft.com/es-es/training/modules/power-bi-effective-requirements/</a:t>
            </a:r>
            <a:endParaRPr lang="es-ES" sz="1000"/>
          </a:p>
        </p:txBody>
      </p:sp>
      <p:sp>
        <p:nvSpPr>
          <p:cNvPr id="9" name="TextBox 8">
            <a:extLst>
              <a:ext uri="{FF2B5EF4-FFF2-40B4-BE49-F238E27FC236}">
                <a16:creationId xmlns:a16="http://schemas.microsoft.com/office/drawing/2014/main" id="{255C6098-347A-1EEC-32F9-20E7BD8F23D4}"/>
              </a:ext>
            </a:extLst>
          </p:cNvPr>
          <p:cNvSpPr txBox="1"/>
          <p:nvPr/>
        </p:nvSpPr>
        <p:spPr>
          <a:xfrm>
            <a:off x="186199" y="1931575"/>
            <a:ext cx="2120715" cy="2769989"/>
          </a:xfrm>
          <a:prstGeom prst="rect">
            <a:avLst/>
          </a:prstGeom>
        </p:spPr>
        <p:txBody>
          <a:bodyPr wrap="square" lIns="0" tIns="0" rIns="0" bIns="0" rtlCol="0" anchor="t">
            <a:spAutoFit/>
          </a:bodyPr>
          <a:lstStyle/>
          <a:p>
            <a:pPr algn="just"/>
            <a:r>
              <a:rPr lang="es-CL" sz="1200"/>
              <a:t>El objetivo principal es comprender la historia que los datos cuentan.</a:t>
            </a:r>
            <a:br>
              <a:rPr lang="es-CL" sz="1200"/>
            </a:br>
            <a:r>
              <a:rPr lang="es-CL" sz="1200"/>
              <a:t>Los elementos visuales en el informe son concretos, se explican de manera clara y están debidamente etiquetados.</a:t>
            </a:r>
          </a:p>
          <a:p>
            <a:pPr algn="just"/>
            <a:r>
              <a:rPr lang="es-CL" sz="1200"/>
              <a:t>Un panel transmite de manera directa el significado subyacente de los datos, evitando posibles interpretaciones equivocadas o malentendidos.</a:t>
            </a:r>
            <a:endParaRPr lang="es-ES"/>
          </a:p>
          <a:p>
            <a:pPr algn="just"/>
            <a:endParaRPr lang="es-CL" sz="1200">
              <a:ea typeface="Roboto"/>
              <a:cs typeface="Roboto"/>
            </a:endParaRPr>
          </a:p>
        </p:txBody>
      </p:sp>
      <p:pic>
        <p:nvPicPr>
          <p:cNvPr id="15" name="Imagen 14" descr="Interfaz de usuario gráfica, Aplicación&#10;&#10;El contenido generado por inteligencia artificial puede ser incorrecto.">
            <a:extLst>
              <a:ext uri="{FF2B5EF4-FFF2-40B4-BE49-F238E27FC236}">
                <a16:creationId xmlns:a16="http://schemas.microsoft.com/office/drawing/2014/main" id="{B0AF3CB1-74D1-0389-61D6-0D9737A02C6B}"/>
              </a:ext>
            </a:extLst>
          </p:cNvPr>
          <p:cNvPicPr>
            <a:picLocks noChangeAspect="1"/>
          </p:cNvPicPr>
          <p:nvPr/>
        </p:nvPicPr>
        <p:blipFill>
          <a:blip r:embed="rId4"/>
          <a:stretch>
            <a:fillRect/>
          </a:stretch>
        </p:blipFill>
        <p:spPr>
          <a:xfrm>
            <a:off x="2380156" y="943306"/>
            <a:ext cx="6556164" cy="3774722"/>
          </a:xfrm>
          <a:prstGeom prst="rect">
            <a:avLst/>
          </a:prstGeom>
        </p:spPr>
      </p:pic>
    </p:spTree>
    <p:extLst>
      <p:ext uri="{BB962C8B-B14F-4D97-AF65-F5344CB8AC3E}">
        <p14:creationId xmlns:p14="http://schemas.microsoft.com/office/powerpoint/2010/main" val="156331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34324-A0B8-EC1E-1423-C1EC808CC2DA}"/>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EAB8A451-F958-5F8F-A9E1-178151FAADC6}"/>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87A90955-236A-4EB7-3D9D-813F5D25E025}"/>
              </a:ext>
            </a:extLst>
          </p:cNvPr>
          <p:cNvSpPr txBox="1"/>
          <p:nvPr/>
        </p:nvSpPr>
        <p:spPr>
          <a:xfrm>
            <a:off x="3368610" y="678019"/>
            <a:ext cx="2406781" cy="230832"/>
          </a:xfrm>
          <a:prstGeom prst="rect">
            <a:avLst/>
          </a:prstGeom>
        </p:spPr>
        <p:txBody>
          <a:bodyPr lIns="0" tIns="0" rIns="0" bIns="0" rtlCol="0" anchor="t">
            <a:spAutoFit/>
          </a:bodyPr>
          <a:lstStyle/>
          <a:p>
            <a:pPr algn="ctr">
              <a:lnSpc>
                <a:spcPts val="1750"/>
              </a:lnSpc>
            </a:pPr>
            <a:r>
              <a:rPr lang="en-US" sz="1800" b="1" spc="18" err="1">
                <a:solidFill>
                  <a:srgbClr val="35382F"/>
                </a:solidFill>
                <a:latin typeface="+mj-lt"/>
              </a:rPr>
              <a:t>Informes</a:t>
            </a:r>
            <a:r>
              <a:rPr lang="en-US" sz="1800" b="1" spc="18">
                <a:solidFill>
                  <a:srgbClr val="35382F"/>
                </a:solidFill>
                <a:latin typeface="+mj-lt"/>
              </a:rPr>
              <a:t> </a:t>
            </a:r>
            <a:r>
              <a:rPr lang="en-US" sz="1800" b="1" spc="18" err="1">
                <a:solidFill>
                  <a:srgbClr val="35382F"/>
                </a:solidFill>
                <a:latin typeface="+mj-lt"/>
              </a:rPr>
              <a:t>analíticos</a:t>
            </a:r>
            <a:r>
              <a:rPr lang="en-US" sz="1800" b="1" spc="18">
                <a:solidFill>
                  <a:srgbClr val="35382F"/>
                </a:solidFill>
                <a:latin typeface="+mj-lt"/>
              </a:rPr>
              <a:t>:</a:t>
            </a:r>
            <a:endParaRPr lang="es-ES"/>
          </a:p>
        </p:txBody>
      </p:sp>
      <p:sp>
        <p:nvSpPr>
          <p:cNvPr id="5" name="CuadroTexto 4">
            <a:extLst>
              <a:ext uri="{FF2B5EF4-FFF2-40B4-BE49-F238E27FC236}">
                <a16:creationId xmlns:a16="http://schemas.microsoft.com/office/drawing/2014/main" id="{902B3FE4-DE2C-3B42-33B3-A15DD6AB4756}"/>
              </a:ext>
            </a:extLst>
          </p:cNvPr>
          <p:cNvSpPr txBox="1"/>
          <p:nvPr/>
        </p:nvSpPr>
        <p:spPr>
          <a:xfrm>
            <a:off x="719214" y="4718735"/>
            <a:ext cx="8295680" cy="2251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s-ES" sz="1000">
                <a:ea typeface="+mn-lt"/>
                <a:cs typeface="+mn-lt"/>
                <a:hlinkClick r:id="rId3"/>
              </a:rPr>
              <a:t>https://learn.microsoft.com/es-es/training/modules/power-bi-effective-requirements/</a:t>
            </a:r>
            <a:endParaRPr lang="es-ES" sz="1000"/>
          </a:p>
        </p:txBody>
      </p:sp>
      <p:sp>
        <p:nvSpPr>
          <p:cNvPr id="9" name="TextBox 8">
            <a:extLst>
              <a:ext uri="{FF2B5EF4-FFF2-40B4-BE49-F238E27FC236}">
                <a16:creationId xmlns:a16="http://schemas.microsoft.com/office/drawing/2014/main" id="{47359A65-8738-7F62-8823-41AC0F5582C5}"/>
              </a:ext>
            </a:extLst>
          </p:cNvPr>
          <p:cNvSpPr txBox="1"/>
          <p:nvPr/>
        </p:nvSpPr>
        <p:spPr>
          <a:xfrm>
            <a:off x="186199" y="1931575"/>
            <a:ext cx="2120715" cy="2769989"/>
          </a:xfrm>
          <a:prstGeom prst="rect">
            <a:avLst/>
          </a:prstGeom>
        </p:spPr>
        <p:txBody>
          <a:bodyPr wrap="square" lIns="0" tIns="0" rIns="0" bIns="0" rtlCol="0" anchor="t">
            <a:spAutoFit/>
          </a:bodyPr>
          <a:lstStyle/>
          <a:p>
            <a:pPr algn="just"/>
            <a:r>
              <a:rPr lang="es-CL" sz="1200"/>
              <a:t>Los informes analíticos están diseñados para que los lectores exploren los datos de manera interactiva y descubran patrones, tendencias o respuestas a preguntas clave. A través de elementos como filtros, gráficos interactivos y tablas dinámicas, los usuarios pueden profundizar en la información y obtener perspectivas más personalizadas. </a:t>
            </a:r>
            <a:endParaRPr lang="es-ES"/>
          </a:p>
          <a:p>
            <a:pPr algn="just"/>
            <a:endParaRPr lang="es-CL" sz="1200">
              <a:ea typeface="Roboto"/>
              <a:cs typeface="Roboto"/>
            </a:endParaRPr>
          </a:p>
        </p:txBody>
      </p:sp>
      <p:pic>
        <p:nvPicPr>
          <p:cNvPr id="13" name="Imagen 12" descr="Interfaz de usuario gráfica, Gráfico&#10;&#10;El contenido generado por inteligencia artificial puede ser incorrecto.">
            <a:extLst>
              <a:ext uri="{FF2B5EF4-FFF2-40B4-BE49-F238E27FC236}">
                <a16:creationId xmlns:a16="http://schemas.microsoft.com/office/drawing/2014/main" id="{F7F820BF-D111-891D-7777-B8FE357CA8E5}"/>
              </a:ext>
            </a:extLst>
          </p:cNvPr>
          <p:cNvPicPr>
            <a:picLocks noChangeAspect="1"/>
          </p:cNvPicPr>
          <p:nvPr/>
        </p:nvPicPr>
        <p:blipFill>
          <a:blip r:embed="rId4"/>
          <a:stretch>
            <a:fillRect/>
          </a:stretch>
        </p:blipFill>
        <p:spPr>
          <a:xfrm>
            <a:off x="2341488" y="1033123"/>
            <a:ext cx="6674556" cy="3687128"/>
          </a:xfrm>
          <a:prstGeom prst="rect">
            <a:avLst/>
          </a:prstGeom>
        </p:spPr>
      </p:pic>
    </p:spTree>
    <p:extLst>
      <p:ext uri="{BB962C8B-B14F-4D97-AF65-F5344CB8AC3E}">
        <p14:creationId xmlns:p14="http://schemas.microsoft.com/office/powerpoint/2010/main" val="717496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964EA-E9EF-DF59-8FAD-C813833A204C}"/>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05A0D23C-8258-5707-A1E5-6E00D254289E}"/>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67B8D178-5A0D-7AE9-903B-F1349F0FB930}"/>
              </a:ext>
            </a:extLst>
          </p:cNvPr>
          <p:cNvSpPr txBox="1"/>
          <p:nvPr/>
        </p:nvSpPr>
        <p:spPr>
          <a:xfrm>
            <a:off x="3368610" y="678019"/>
            <a:ext cx="2406781" cy="230832"/>
          </a:xfrm>
          <a:prstGeom prst="rect">
            <a:avLst/>
          </a:prstGeom>
        </p:spPr>
        <p:txBody>
          <a:bodyPr lIns="0" tIns="0" rIns="0" bIns="0" rtlCol="0" anchor="t">
            <a:spAutoFit/>
          </a:bodyPr>
          <a:lstStyle/>
          <a:p>
            <a:pPr algn="ctr">
              <a:lnSpc>
                <a:spcPts val="1750"/>
              </a:lnSpc>
            </a:pPr>
            <a:r>
              <a:rPr lang="en-US" sz="1800" b="1" spc="18" dirty="0" err="1">
                <a:solidFill>
                  <a:srgbClr val="35382F"/>
                </a:solidFill>
                <a:latin typeface="+mj-lt"/>
              </a:rPr>
              <a:t>Informes</a:t>
            </a:r>
            <a:r>
              <a:rPr lang="en-US" sz="1800" b="1" spc="18" dirty="0">
                <a:solidFill>
                  <a:srgbClr val="35382F"/>
                </a:solidFill>
                <a:latin typeface="+mj-lt"/>
              </a:rPr>
              <a:t> </a:t>
            </a:r>
            <a:r>
              <a:rPr lang="en-US" sz="1800" b="1" spc="18" dirty="0" err="1">
                <a:solidFill>
                  <a:srgbClr val="35382F"/>
                </a:solidFill>
                <a:latin typeface="+mj-lt"/>
              </a:rPr>
              <a:t>operativos</a:t>
            </a:r>
            <a:r>
              <a:rPr lang="en-US" sz="1800" b="1" spc="18" dirty="0">
                <a:solidFill>
                  <a:srgbClr val="35382F"/>
                </a:solidFill>
                <a:latin typeface="+mj-lt"/>
              </a:rPr>
              <a:t>:</a:t>
            </a:r>
            <a:endParaRPr lang="es-ES" dirty="0"/>
          </a:p>
        </p:txBody>
      </p:sp>
      <p:sp>
        <p:nvSpPr>
          <p:cNvPr id="5" name="CuadroTexto 4">
            <a:extLst>
              <a:ext uri="{FF2B5EF4-FFF2-40B4-BE49-F238E27FC236}">
                <a16:creationId xmlns:a16="http://schemas.microsoft.com/office/drawing/2014/main" id="{EEDD73BA-30A5-A716-8BE3-A891E3C532CC}"/>
              </a:ext>
            </a:extLst>
          </p:cNvPr>
          <p:cNvSpPr txBox="1"/>
          <p:nvPr/>
        </p:nvSpPr>
        <p:spPr>
          <a:xfrm>
            <a:off x="719214" y="4718735"/>
            <a:ext cx="8295680" cy="2251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s-ES" sz="1000">
                <a:ea typeface="+mn-lt"/>
                <a:cs typeface="+mn-lt"/>
                <a:hlinkClick r:id="rId3"/>
              </a:rPr>
              <a:t>https://learn.microsoft.com/es-es/training/modules/power-bi-effective-requirements/</a:t>
            </a:r>
            <a:endParaRPr lang="es-ES" sz="1000"/>
          </a:p>
        </p:txBody>
      </p:sp>
      <p:sp>
        <p:nvSpPr>
          <p:cNvPr id="9" name="TextBox 8">
            <a:extLst>
              <a:ext uri="{FF2B5EF4-FFF2-40B4-BE49-F238E27FC236}">
                <a16:creationId xmlns:a16="http://schemas.microsoft.com/office/drawing/2014/main" id="{D4E4701F-7494-43A9-56F5-B9B734316C1C}"/>
              </a:ext>
            </a:extLst>
          </p:cNvPr>
          <p:cNvSpPr txBox="1"/>
          <p:nvPr/>
        </p:nvSpPr>
        <p:spPr>
          <a:xfrm>
            <a:off x="186199" y="1931575"/>
            <a:ext cx="2120715" cy="2585323"/>
          </a:xfrm>
          <a:prstGeom prst="rect">
            <a:avLst/>
          </a:prstGeom>
        </p:spPr>
        <p:txBody>
          <a:bodyPr wrap="square" lIns="0" tIns="0" rIns="0" bIns="0" rtlCol="0" anchor="t">
            <a:spAutoFit/>
          </a:bodyPr>
          <a:lstStyle/>
          <a:p>
            <a:pPr algn="just"/>
            <a:r>
              <a:rPr lang="es-CL" sz="1200"/>
              <a:t>Los informes operativos se centran en proporcionar a los usuarios una visión clara y en tiempo real de los datos</a:t>
            </a:r>
            <a:r>
              <a:rPr lang="es-CL" sz="1200" b="0" i="0">
                <a:effectLst/>
              </a:rPr>
              <a:t>, </a:t>
            </a:r>
            <a:r>
              <a:rPr lang="es-CL" sz="1200"/>
              <a:t>lo que les permite tomar decisiones rápidas y eficaces para gestionar las operaciones diarias. Estos informes suelen ser muy detallados, con métricas clave de rendimiento (</a:t>
            </a:r>
            <a:r>
              <a:rPr lang="es-CL" sz="1200" err="1"/>
              <a:t>KPIs</a:t>
            </a:r>
            <a:r>
              <a:rPr lang="es-CL" sz="1200"/>
              <a:t>) y alertas para resaltar cualquier situación que requiera atención inmediata.</a:t>
            </a:r>
          </a:p>
          <a:p>
            <a:pPr algn="just"/>
            <a:endParaRPr lang="es-CL" sz="1200">
              <a:ea typeface="Roboto"/>
              <a:cs typeface="Roboto"/>
            </a:endParaRPr>
          </a:p>
        </p:txBody>
      </p:sp>
      <p:pic>
        <p:nvPicPr>
          <p:cNvPr id="11" name="Imagen 10" descr="Interfaz de usuario gráfica, Aplicación&#10;&#10;El contenido generado por inteligencia artificial puede ser incorrecto.">
            <a:extLst>
              <a:ext uri="{FF2B5EF4-FFF2-40B4-BE49-F238E27FC236}">
                <a16:creationId xmlns:a16="http://schemas.microsoft.com/office/drawing/2014/main" id="{FAFA4592-6755-20C3-E15E-9137A07A553E}"/>
              </a:ext>
            </a:extLst>
          </p:cNvPr>
          <p:cNvPicPr>
            <a:picLocks noChangeAspect="1"/>
          </p:cNvPicPr>
          <p:nvPr/>
        </p:nvPicPr>
        <p:blipFill>
          <a:blip r:embed="rId4"/>
          <a:stretch>
            <a:fillRect/>
          </a:stretch>
        </p:blipFill>
        <p:spPr>
          <a:xfrm>
            <a:off x="2460932" y="1028295"/>
            <a:ext cx="6455834" cy="3626228"/>
          </a:xfrm>
          <a:prstGeom prst="rect">
            <a:avLst/>
          </a:prstGeom>
        </p:spPr>
      </p:pic>
    </p:spTree>
    <p:extLst>
      <p:ext uri="{BB962C8B-B14F-4D97-AF65-F5344CB8AC3E}">
        <p14:creationId xmlns:p14="http://schemas.microsoft.com/office/powerpoint/2010/main" val="1761589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F752F-FCF7-81AB-16F0-2DB46CFAA30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1B34F84-368A-ABCA-EA80-58224D74124F}"/>
              </a:ext>
            </a:extLst>
          </p:cNvPr>
          <p:cNvGrpSpPr/>
          <p:nvPr/>
        </p:nvGrpSpPr>
        <p:grpSpPr>
          <a:xfrm>
            <a:off x="2354796" y="983237"/>
            <a:ext cx="4434408" cy="442435"/>
            <a:chOff x="0" y="0"/>
            <a:chExt cx="11825087" cy="1179827"/>
          </a:xfrm>
        </p:grpSpPr>
        <p:sp>
          <p:nvSpPr>
            <p:cNvPr id="3" name="AutoShape 3">
              <a:extLst>
                <a:ext uri="{FF2B5EF4-FFF2-40B4-BE49-F238E27FC236}">
                  <a16:creationId xmlns:a16="http://schemas.microsoft.com/office/drawing/2014/main" id="{033BD4F8-4989-0D7C-055C-FBEDA4C357DD}"/>
                </a:ext>
              </a:extLst>
            </p:cNvPr>
            <p:cNvSpPr/>
            <p:nvPr/>
          </p:nvSpPr>
          <p:spPr>
            <a:xfrm>
              <a:off x="5402104" y="0"/>
              <a:ext cx="1020879" cy="228495"/>
            </a:xfrm>
            <a:prstGeom prst="rect">
              <a:avLst/>
            </a:prstGeom>
            <a:solidFill>
              <a:srgbClr val="6DC53B"/>
            </a:solidFill>
          </p:spPr>
          <p:txBody>
            <a:bodyPr/>
            <a:lstStyle/>
            <a:p>
              <a:endParaRPr lang="es-CL"/>
            </a:p>
          </p:txBody>
        </p:sp>
        <p:sp>
          <p:nvSpPr>
            <p:cNvPr id="4" name="TextBox 4">
              <a:extLst>
                <a:ext uri="{FF2B5EF4-FFF2-40B4-BE49-F238E27FC236}">
                  <a16:creationId xmlns:a16="http://schemas.microsoft.com/office/drawing/2014/main" id="{738B12F1-B8D9-0A35-D8C3-1D8C5700FC1A}"/>
                </a:ext>
              </a:extLst>
            </p:cNvPr>
            <p:cNvSpPr txBox="1"/>
            <p:nvPr/>
          </p:nvSpPr>
          <p:spPr>
            <a:xfrm>
              <a:off x="0" y="461683"/>
              <a:ext cx="11825087" cy="718144"/>
            </a:xfrm>
            <a:prstGeom prst="rect">
              <a:avLst/>
            </a:prstGeom>
          </p:spPr>
          <p:txBody>
            <a:bodyPr lIns="0" tIns="0" rIns="0" bIns="0" rtlCol="0" anchor="t">
              <a:spAutoFit/>
            </a:bodyPr>
            <a:lstStyle/>
            <a:p>
              <a:pPr algn="ctr">
                <a:lnSpc>
                  <a:spcPts val="2123"/>
                </a:lnSpc>
              </a:pPr>
              <a:r>
                <a:rPr lang="es-CL" sz="2100" b="1" spc="21">
                  <a:solidFill>
                    <a:srgbClr val="35382F"/>
                  </a:solidFill>
                  <a:latin typeface="+mj-lt"/>
                </a:rPr>
                <a:t>Conociéndonos</a:t>
              </a:r>
              <a:endParaRPr lang="es-CL" sz="2123" b="1" spc="21" err="1">
                <a:solidFill>
                  <a:srgbClr val="35382F"/>
                </a:solidFill>
                <a:latin typeface="+mj-lt"/>
              </a:endParaRPr>
            </a:p>
          </p:txBody>
        </p:sp>
      </p:grpSp>
      <p:grpSp>
        <p:nvGrpSpPr>
          <p:cNvPr id="6" name="Group 6">
            <a:extLst>
              <a:ext uri="{FF2B5EF4-FFF2-40B4-BE49-F238E27FC236}">
                <a16:creationId xmlns:a16="http://schemas.microsoft.com/office/drawing/2014/main" id="{FCA14DBA-1C4D-C145-1603-00074713AE51}"/>
              </a:ext>
            </a:extLst>
          </p:cNvPr>
          <p:cNvGrpSpPr/>
          <p:nvPr/>
        </p:nvGrpSpPr>
        <p:grpSpPr>
          <a:xfrm>
            <a:off x="1582264" y="2161391"/>
            <a:ext cx="1846127" cy="448134"/>
            <a:chOff x="0" y="0"/>
            <a:chExt cx="1714324" cy="416139"/>
          </a:xfrm>
        </p:grpSpPr>
        <p:sp>
          <p:nvSpPr>
            <p:cNvPr id="7" name="Freeform 7">
              <a:extLst>
                <a:ext uri="{FF2B5EF4-FFF2-40B4-BE49-F238E27FC236}">
                  <a16:creationId xmlns:a16="http://schemas.microsoft.com/office/drawing/2014/main" id="{EEF5EFF8-788B-618D-9586-B18C7985F1FA}"/>
                </a:ext>
              </a:extLst>
            </p:cNvPr>
            <p:cNvSpPr/>
            <p:nvPr/>
          </p:nvSpPr>
          <p:spPr>
            <a:xfrm>
              <a:off x="0" y="0"/>
              <a:ext cx="1714324" cy="416139"/>
            </a:xfrm>
            <a:custGeom>
              <a:avLst/>
              <a:gdLst/>
              <a:ahLst/>
              <a:cxnLst/>
              <a:rect l="l" t="t" r="r" b="b"/>
              <a:pathLst>
                <a:path w="1714324" h="416139">
                  <a:moveTo>
                    <a:pt x="0" y="0"/>
                  </a:moveTo>
                  <a:lnTo>
                    <a:pt x="1714324" y="0"/>
                  </a:lnTo>
                  <a:lnTo>
                    <a:pt x="1714324" y="416139"/>
                  </a:lnTo>
                  <a:lnTo>
                    <a:pt x="0" y="416139"/>
                  </a:lnTo>
                  <a:close/>
                </a:path>
              </a:pathLst>
            </a:custGeom>
            <a:solidFill>
              <a:srgbClr val="D9D9D9"/>
            </a:solidFill>
          </p:spPr>
          <p:txBody>
            <a:bodyPr/>
            <a:lstStyle/>
            <a:p>
              <a:endParaRPr lang="es-CL"/>
            </a:p>
          </p:txBody>
        </p:sp>
      </p:grpSp>
      <p:sp>
        <p:nvSpPr>
          <p:cNvPr id="8" name="TextBox 8">
            <a:extLst>
              <a:ext uri="{FF2B5EF4-FFF2-40B4-BE49-F238E27FC236}">
                <a16:creationId xmlns:a16="http://schemas.microsoft.com/office/drawing/2014/main" id="{2A26471C-4AD9-DF2E-B0B7-F7D6CC8E2EE7}"/>
              </a:ext>
            </a:extLst>
          </p:cNvPr>
          <p:cNvSpPr txBox="1"/>
          <p:nvPr/>
        </p:nvSpPr>
        <p:spPr>
          <a:xfrm>
            <a:off x="1686705" y="2306083"/>
            <a:ext cx="1637245" cy="179536"/>
          </a:xfrm>
          <a:prstGeom prst="rect">
            <a:avLst/>
          </a:prstGeom>
        </p:spPr>
        <p:txBody>
          <a:bodyPr lIns="0" tIns="0" rIns="0" bIns="0" rtlCol="0" anchor="t">
            <a:spAutoFit/>
          </a:bodyPr>
          <a:lstStyle/>
          <a:p>
            <a:pPr algn="ctr">
              <a:lnSpc>
                <a:spcPts val="1375"/>
              </a:lnSpc>
            </a:pPr>
            <a:r>
              <a:rPr lang="en-US" sz="1250" b="1">
                <a:solidFill>
                  <a:srgbClr val="3A568B"/>
                </a:solidFill>
                <a:latin typeface="+mj-lt"/>
              </a:rPr>
              <a:t>Persona</a:t>
            </a:r>
            <a:endParaRPr lang="en-US" sz="1250" b="1">
              <a:solidFill>
                <a:srgbClr val="3A568B"/>
              </a:solidFill>
              <a:latin typeface="+mj-lt"/>
              <a:ea typeface="Roboto Slab"/>
              <a:cs typeface="Roboto Slab"/>
            </a:endParaRPr>
          </a:p>
        </p:txBody>
      </p:sp>
      <p:grpSp>
        <p:nvGrpSpPr>
          <p:cNvPr id="9" name="Group 9">
            <a:extLst>
              <a:ext uri="{FF2B5EF4-FFF2-40B4-BE49-F238E27FC236}">
                <a16:creationId xmlns:a16="http://schemas.microsoft.com/office/drawing/2014/main" id="{5A4F3FA7-EF0F-4DE8-F7A2-5EBAE4A9E4B4}"/>
              </a:ext>
            </a:extLst>
          </p:cNvPr>
          <p:cNvGrpSpPr/>
          <p:nvPr/>
        </p:nvGrpSpPr>
        <p:grpSpPr>
          <a:xfrm>
            <a:off x="1582264" y="2686750"/>
            <a:ext cx="1846127" cy="653937"/>
            <a:chOff x="0" y="0"/>
            <a:chExt cx="1714324" cy="607249"/>
          </a:xfrm>
        </p:grpSpPr>
        <p:sp>
          <p:nvSpPr>
            <p:cNvPr id="10" name="Freeform 10">
              <a:extLst>
                <a:ext uri="{FF2B5EF4-FFF2-40B4-BE49-F238E27FC236}">
                  <a16:creationId xmlns:a16="http://schemas.microsoft.com/office/drawing/2014/main" id="{5F99C456-4596-DD75-F145-2C74C4A4F66F}"/>
                </a:ext>
              </a:extLst>
            </p:cNvPr>
            <p:cNvSpPr/>
            <p:nvPr/>
          </p:nvSpPr>
          <p:spPr>
            <a:xfrm>
              <a:off x="0" y="0"/>
              <a:ext cx="1714324" cy="607249"/>
            </a:xfrm>
            <a:custGeom>
              <a:avLst/>
              <a:gdLst/>
              <a:ahLst/>
              <a:cxnLst/>
              <a:rect l="l" t="t" r="r" b="b"/>
              <a:pathLst>
                <a:path w="1714324" h="607249">
                  <a:moveTo>
                    <a:pt x="0" y="0"/>
                  </a:moveTo>
                  <a:lnTo>
                    <a:pt x="1714324" y="0"/>
                  </a:lnTo>
                  <a:lnTo>
                    <a:pt x="1714324" y="607249"/>
                  </a:lnTo>
                  <a:lnTo>
                    <a:pt x="0" y="607249"/>
                  </a:lnTo>
                  <a:close/>
                </a:path>
              </a:pathLst>
            </a:custGeom>
            <a:solidFill>
              <a:srgbClr val="5271FF"/>
            </a:solidFill>
          </p:spPr>
          <p:txBody>
            <a:bodyPr/>
            <a:lstStyle/>
            <a:p>
              <a:endParaRPr lang="es-CL"/>
            </a:p>
          </p:txBody>
        </p:sp>
      </p:grpSp>
      <p:sp>
        <p:nvSpPr>
          <p:cNvPr id="11" name="TextBox 11">
            <a:extLst>
              <a:ext uri="{FF2B5EF4-FFF2-40B4-BE49-F238E27FC236}">
                <a16:creationId xmlns:a16="http://schemas.microsoft.com/office/drawing/2014/main" id="{63918FCD-C208-4AF5-A9A5-9188F8073E7A}"/>
              </a:ext>
            </a:extLst>
          </p:cNvPr>
          <p:cNvSpPr txBox="1"/>
          <p:nvPr/>
        </p:nvSpPr>
        <p:spPr>
          <a:xfrm>
            <a:off x="1779888" y="2838775"/>
            <a:ext cx="1450880" cy="610424"/>
          </a:xfrm>
          <a:prstGeom prst="rect">
            <a:avLst/>
          </a:prstGeom>
        </p:spPr>
        <p:txBody>
          <a:bodyPr lIns="0" tIns="0" rIns="0" bIns="0" rtlCol="0" anchor="t">
            <a:spAutoFit/>
          </a:bodyPr>
          <a:lstStyle/>
          <a:p>
            <a:pPr algn="ctr"/>
            <a:r>
              <a:rPr lang="en-US" sz="1400">
                <a:solidFill>
                  <a:srgbClr val="F6F2EF"/>
                </a:solidFill>
                <a:latin typeface="Roboto Bold"/>
              </a:rPr>
              <a:t>¿</a:t>
            </a:r>
            <a:r>
              <a:rPr lang="en-US" sz="1400" err="1">
                <a:solidFill>
                  <a:srgbClr val="F6F2EF"/>
                </a:solidFill>
                <a:latin typeface="Roboto Bold"/>
              </a:rPr>
              <a:t>Cuál</a:t>
            </a:r>
            <a:r>
              <a:rPr lang="en-US" sz="1400">
                <a:solidFill>
                  <a:srgbClr val="F6F2EF"/>
                </a:solidFill>
                <a:latin typeface="Roboto Bold"/>
              </a:rPr>
              <a:t> es </a:t>
            </a:r>
            <a:r>
              <a:rPr lang="en-US" sz="1400" err="1">
                <a:solidFill>
                  <a:srgbClr val="F6F2EF"/>
                </a:solidFill>
                <a:latin typeface="Roboto Bold"/>
              </a:rPr>
              <a:t>tu</a:t>
            </a:r>
            <a:r>
              <a:rPr lang="en-US" sz="1400">
                <a:solidFill>
                  <a:srgbClr val="F6F2EF"/>
                </a:solidFill>
                <a:latin typeface="Roboto Bold"/>
              </a:rPr>
              <a:t> </a:t>
            </a:r>
            <a:r>
              <a:rPr lang="en-US" sz="1400" err="1">
                <a:solidFill>
                  <a:srgbClr val="F6F2EF"/>
                </a:solidFill>
                <a:latin typeface="Roboto Bold"/>
              </a:rPr>
              <a:t>nombre</a:t>
            </a:r>
            <a:r>
              <a:rPr lang="en-US" sz="1400">
                <a:solidFill>
                  <a:srgbClr val="F6F2EF"/>
                </a:solidFill>
                <a:latin typeface="Roboto Bold"/>
              </a:rPr>
              <a:t>?</a:t>
            </a:r>
          </a:p>
          <a:p>
            <a:pPr algn="ctr">
              <a:lnSpc>
                <a:spcPts val="1400"/>
              </a:lnSpc>
            </a:pPr>
            <a:endParaRPr lang="en-US" sz="1400">
              <a:solidFill>
                <a:srgbClr val="F6F2EF"/>
              </a:solidFill>
              <a:latin typeface="Roboto Bold"/>
              <a:ea typeface="Roboto Bold"/>
              <a:cs typeface="Roboto Bold"/>
            </a:endParaRPr>
          </a:p>
        </p:txBody>
      </p:sp>
      <p:grpSp>
        <p:nvGrpSpPr>
          <p:cNvPr id="12" name="Group 12">
            <a:extLst>
              <a:ext uri="{FF2B5EF4-FFF2-40B4-BE49-F238E27FC236}">
                <a16:creationId xmlns:a16="http://schemas.microsoft.com/office/drawing/2014/main" id="{0DD0105E-844A-D23E-7ABB-1E14F7BB2A4F}"/>
              </a:ext>
            </a:extLst>
          </p:cNvPr>
          <p:cNvGrpSpPr/>
          <p:nvPr/>
        </p:nvGrpSpPr>
        <p:grpSpPr>
          <a:xfrm>
            <a:off x="3654630" y="2161391"/>
            <a:ext cx="1846127" cy="448134"/>
            <a:chOff x="0" y="0"/>
            <a:chExt cx="1714324" cy="416139"/>
          </a:xfrm>
        </p:grpSpPr>
        <p:sp>
          <p:nvSpPr>
            <p:cNvPr id="13" name="Freeform 13">
              <a:extLst>
                <a:ext uri="{FF2B5EF4-FFF2-40B4-BE49-F238E27FC236}">
                  <a16:creationId xmlns:a16="http://schemas.microsoft.com/office/drawing/2014/main" id="{35733B11-6341-4E8D-CAB0-CA944D236229}"/>
                </a:ext>
              </a:extLst>
            </p:cNvPr>
            <p:cNvSpPr/>
            <p:nvPr/>
          </p:nvSpPr>
          <p:spPr>
            <a:xfrm>
              <a:off x="0" y="0"/>
              <a:ext cx="1714324" cy="416139"/>
            </a:xfrm>
            <a:custGeom>
              <a:avLst/>
              <a:gdLst/>
              <a:ahLst/>
              <a:cxnLst/>
              <a:rect l="l" t="t" r="r" b="b"/>
              <a:pathLst>
                <a:path w="1714324" h="416139">
                  <a:moveTo>
                    <a:pt x="0" y="0"/>
                  </a:moveTo>
                  <a:lnTo>
                    <a:pt x="1714324" y="0"/>
                  </a:lnTo>
                  <a:lnTo>
                    <a:pt x="1714324" y="416139"/>
                  </a:lnTo>
                  <a:lnTo>
                    <a:pt x="0" y="416139"/>
                  </a:lnTo>
                  <a:close/>
                </a:path>
              </a:pathLst>
            </a:custGeom>
            <a:solidFill>
              <a:srgbClr val="D9D9D9"/>
            </a:solidFill>
          </p:spPr>
          <p:txBody>
            <a:bodyPr/>
            <a:lstStyle/>
            <a:p>
              <a:endParaRPr lang="es-CL"/>
            </a:p>
          </p:txBody>
        </p:sp>
      </p:grpSp>
      <p:sp>
        <p:nvSpPr>
          <p:cNvPr id="14" name="TextBox 14">
            <a:extLst>
              <a:ext uri="{FF2B5EF4-FFF2-40B4-BE49-F238E27FC236}">
                <a16:creationId xmlns:a16="http://schemas.microsoft.com/office/drawing/2014/main" id="{60A86B4A-E729-3BF1-B3B7-30914A93A21C}"/>
              </a:ext>
            </a:extLst>
          </p:cNvPr>
          <p:cNvSpPr txBox="1"/>
          <p:nvPr/>
        </p:nvSpPr>
        <p:spPr>
          <a:xfrm>
            <a:off x="3759071" y="2306083"/>
            <a:ext cx="1637245" cy="179536"/>
          </a:xfrm>
          <a:prstGeom prst="rect">
            <a:avLst/>
          </a:prstGeom>
        </p:spPr>
        <p:txBody>
          <a:bodyPr lIns="0" tIns="0" rIns="0" bIns="0" rtlCol="0" anchor="t">
            <a:spAutoFit/>
          </a:bodyPr>
          <a:lstStyle/>
          <a:p>
            <a:pPr algn="ctr">
              <a:lnSpc>
                <a:spcPts val="1375"/>
              </a:lnSpc>
            </a:pPr>
            <a:r>
              <a:rPr lang="en-US" sz="1250" b="1">
                <a:solidFill>
                  <a:srgbClr val="3A568B"/>
                </a:solidFill>
                <a:latin typeface="+mj-lt"/>
              </a:rPr>
              <a:t>Laboral</a:t>
            </a:r>
            <a:endParaRPr lang="en-US" sz="1250" b="1">
              <a:solidFill>
                <a:srgbClr val="3A568B"/>
              </a:solidFill>
              <a:latin typeface="+mj-lt"/>
              <a:ea typeface="Roboto Slab"/>
              <a:cs typeface="Roboto Slab"/>
            </a:endParaRPr>
          </a:p>
        </p:txBody>
      </p:sp>
      <p:grpSp>
        <p:nvGrpSpPr>
          <p:cNvPr id="15" name="Group 15">
            <a:extLst>
              <a:ext uri="{FF2B5EF4-FFF2-40B4-BE49-F238E27FC236}">
                <a16:creationId xmlns:a16="http://schemas.microsoft.com/office/drawing/2014/main" id="{E0C46650-4F72-2C0B-17C1-0B846F84C7D8}"/>
              </a:ext>
            </a:extLst>
          </p:cNvPr>
          <p:cNvGrpSpPr/>
          <p:nvPr/>
        </p:nvGrpSpPr>
        <p:grpSpPr>
          <a:xfrm>
            <a:off x="3654630" y="2686750"/>
            <a:ext cx="1846127" cy="653937"/>
            <a:chOff x="0" y="0"/>
            <a:chExt cx="1714324" cy="607249"/>
          </a:xfrm>
        </p:grpSpPr>
        <p:sp>
          <p:nvSpPr>
            <p:cNvPr id="16" name="Freeform 16">
              <a:extLst>
                <a:ext uri="{FF2B5EF4-FFF2-40B4-BE49-F238E27FC236}">
                  <a16:creationId xmlns:a16="http://schemas.microsoft.com/office/drawing/2014/main" id="{385E790B-8131-FD56-A860-14E216A8C843}"/>
                </a:ext>
              </a:extLst>
            </p:cNvPr>
            <p:cNvSpPr/>
            <p:nvPr/>
          </p:nvSpPr>
          <p:spPr>
            <a:xfrm>
              <a:off x="0" y="0"/>
              <a:ext cx="1714324" cy="607249"/>
            </a:xfrm>
            <a:custGeom>
              <a:avLst/>
              <a:gdLst/>
              <a:ahLst/>
              <a:cxnLst/>
              <a:rect l="l" t="t" r="r" b="b"/>
              <a:pathLst>
                <a:path w="1714324" h="607249">
                  <a:moveTo>
                    <a:pt x="0" y="0"/>
                  </a:moveTo>
                  <a:lnTo>
                    <a:pt x="1714324" y="0"/>
                  </a:lnTo>
                  <a:lnTo>
                    <a:pt x="1714324" y="607249"/>
                  </a:lnTo>
                  <a:lnTo>
                    <a:pt x="0" y="607249"/>
                  </a:lnTo>
                  <a:close/>
                </a:path>
              </a:pathLst>
            </a:custGeom>
            <a:solidFill>
              <a:srgbClr val="5271FF"/>
            </a:solidFill>
          </p:spPr>
          <p:txBody>
            <a:bodyPr/>
            <a:lstStyle/>
            <a:p>
              <a:endParaRPr lang="es-CL"/>
            </a:p>
          </p:txBody>
        </p:sp>
      </p:grpSp>
      <p:sp>
        <p:nvSpPr>
          <p:cNvPr id="17" name="TextBox 17">
            <a:extLst>
              <a:ext uri="{FF2B5EF4-FFF2-40B4-BE49-F238E27FC236}">
                <a16:creationId xmlns:a16="http://schemas.microsoft.com/office/drawing/2014/main" id="{94F30248-4CD1-7558-ABC1-3AD940425EB9}"/>
              </a:ext>
            </a:extLst>
          </p:cNvPr>
          <p:cNvSpPr txBox="1"/>
          <p:nvPr/>
        </p:nvSpPr>
        <p:spPr>
          <a:xfrm>
            <a:off x="3759071" y="2926882"/>
            <a:ext cx="1637245" cy="179536"/>
          </a:xfrm>
          <a:prstGeom prst="rect">
            <a:avLst/>
          </a:prstGeom>
        </p:spPr>
        <p:txBody>
          <a:bodyPr lIns="0" tIns="0" rIns="0" bIns="0" rtlCol="0" anchor="t">
            <a:spAutoFit/>
          </a:bodyPr>
          <a:lstStyle/>
          <a:p>
            <a:pPr algn="ctr">
              <a:lnSpc>
                <a:spcPts val="1400"/>
              </a:lnSpc>
            </a:pPr>
            <a:r>
              <a:rPr lang="en-US" sz="1400">
                <a:solidFill>
                  <a:srgbClr val="F6F2EF"/>
                </a:solidFill>
                <a:latin typeface="Roboto Bold"/>
                <a:ea typeface="Roboto Bold"/>
                <a:cs typeface="Roboto Bold"/>
              </a:rPr>
              <a:t>¿A </a:t>
            </a:r>
            <a:r>
              <a:rPr lang="en-US" sz="1400" err="1">
                <a:solidFill>
                  <a:srgbClr val="F6F2EF"/>
                </a:solidFill>
                <a:latin typeface="Roboto Bold"/>
                <a:ea typeface="Roboto Bold"/>
                <a:cs typeface="Roboto Bold"/>
              </a:rPr>
              <a:t>qué</a:t>
            </a:r>
            <a:r>
              <a:rPr lang="en-US" sz="1400">
                <a:solidFill>
                  <a:srgbClr val="F6F2EF"/>
                </a:solidFill>
                <a:latin typeface="Roboto Bold"/>
                <a:ea typeface="Roboto Bold"/>
                <a:cs typeface="Roboto Bold"/>
              </a:rPr>
              <a:t> </a:t>
            </a:r>
            <a:r>
              <a:rPr lang="en-US" sz="1400" err="1">
                <a:solidFill>
                  <a:srgbClr val="F6F2EF"/>
                </a:solidFill>
                <a:latin typeface="Roboto Bold"/>
                <a:ea typeface="Roboto Bold"/>
                <a:cs typeface="Roboto Bold"/>
              </a:rPr>
              <a:t>te</a:t>
            </a:r>
            <a:r>
              <a:rPr lang="en-US" sz="1400">
                <a:solidFill>
                  <a:srgbClr val="F6F2EF"/>
                </a:solidFill>
                <a:latin typeface="Roboto Bold"/>
                <a:ea typeface="Roboto Bold"/>
                <a:cs typeface="Roboto Bold"/>
              </a:rPr>
              <a:t> </a:t>
            </a:r>
            <a:r>
              <a:rPr lang="en-US" sz="1400" err="1">
                <a:solidFill>
                  <a:srgbClr val="F6F2EF"/>
                </a:solidFill>
                <a:latin typeface="Roboto Bold"/>
                <a:ea typeface="Roboto Bold"/>
                <a:cs typeface="Roboto Bold"/>
              </a:rPr>
              <a:t>dedicas</a:t>
            </a:r>
            <a:r>
              <a:rPr lang="en-US" sz="1400">
                <a:solidFill>
                  <a:srgbClr val="F6F2EF"/>
                </a:solidFill>
                <a:latin typeface="Roboto Bold"/>
                <a:ea typeface="Roboto Bold"/>
                <a:cs typeface="Roboto Bold"/>
              </a:rPr>
              <a:t>?</a:t>
            </a:r>
            <a:endParaRPr lang="es-ES"/>
          </a:p>
        </p:txBody>
      </p:sp>
      <p:grpSp>
        <p:nvGrpSpPr>
          <p:cNvPr id="18" name="Group 18">
            <a:extLst>
              <a:ext uri="{FF2B5EF4-FFF2-40B4-BE49-F238E27FC236}">
                <a16:creationId xmlns:a16="http://schemas.microsoft.com/office/drawing/2014/main" id="{959D98AF-5CD0-FD59-16B4-889F299109A3}"/>
              </a:ext>
            </a:extLst>
          </p:cNvPr>
          <p:cNvGrpSpPr/>
          <p:nvPr/>
        </p:nvGrpSpPr>
        <p:grpSpPr>
          <a:xfrm>
            <a:off x="5715610" y="2161391"/>
            <a:ext cx="1846127" cy="448134"/>
            <a:chOff x="0" y="0"/>
            <a:chExt cx="1714324" cy="416139"/>
          </a:xfrm>
        </p:grpSpPr>
        <p:sp>
          <p:nvSpPr>
            <p:cNvPr id="19" name="Freeform 19">
              <a:extLst>
                <a:ext uri="{FF2B5EF4-FFF2-40B4-BE49-F238E27FC236}">
                  <a16:creationId xmlns:a16="http://schemas.microsoft.com/office/drawing/2014/main" id="{5688F715-B117-075E-FEAA-8DEB1C4BF54B}"/>
                </a:ext>
              </a:extLst>
            </p:cNvPr>
            <p:cNvSpPr/>
            <p:nvPr/>
          </p:nvSpPr>
          <p:spPr>
            <a:xfrm>
              <a:off x="0" y="0"/>
              <a:ext cx="1714324" cy="416139"/>
            </a:xfrm>
            <a:custGeom>
              <a:avLst/>
              <a:gdLst/>
              <a:ahLst/>
              <a:cxnLst/>
              <a:rect l="l" t="t" r="r" b="b"/>
              <a:pathLst>
                <a:path w="1714324" h="416139">
                  <a:moveTo>
                    <a:pt x="0" y="0"/>
                  </a:moveTo>
                  <a:lnTo>
                    <a:pt x="1714324" y="0"/>
                  </a:lnTo>
                  <a:lnTo>
                    <a:pt x="1714324" y="416139"/>
                  </a:lnTo>
                  <a:lnTo>
                    <a:pt x="0" y="416139"/>
                  </a:lnTo>
                  <a:close/>
                </a:path>
              </a:pathLst>
            </a:custGeom>
            <a:solidFill>
              <a:srgbClr val="D9D9D9"/>
            </a:solidFill>
          </p:spPr>
          <p:txBody>
            <a:bodyPr/>
            <a:lstStyle/>
            <a:p>
              <a:endParaRPr lang="es-CL"/>
            </a:p>
          </p:txBody>
        </p:sp>
      </p:grpSp>
      <p:sp>
        <p:nvSpPr>
          <p:cNvPr id="20" name="TextBox 20">
            <a:extLst>
              <a:ext uri="{FF2B5EF4-FFF2-40B4-BE49-F238E27FC236}">
                <a16:creationId xmlns:a16="http://schemas.microsoft.com/office/drawing/2014/main" id="{840D3011-FE56-4656-3C5D-1B7E62F3A8D9}"/>
              </a:ext>
            </a:extLst>
          </p:cNvPr>
          <p:cNvSpPr txBox="1"/>
          <p:nvPr/>
        </p:nvSpPr>
        <p:spPr>
          <a:xfrm>
            <a:off x="5820051" y="2306083"/>
            <a:ext cx="1637245" cy="179536"/>
          </a:xfrm>
          <a:prstGeom prst="rect">
            <a:avLst/>
          </a:prstGeom>
        </p:spPr>
        <p:txBody>
          <a:bodyPr lIns="0" tIns="0" rIns="0" bIns="0" rtlCol="0" anchor="t">
            <a:spAutoFit/>
          </a:bodyPr>
          <a:lstStyle/>
          <a:p>
            <a:pPr algn="ctr">
              <a:lnSpc>
                <a:spcPts val="1375"/>
              </a:lnSpc>
            </a:pPr>
            <a:r>
              <a:rPr lang="en-US" sz="1250" b="1" err="1">
                <a:solidFill>
                  <a:srgbClr val="3A568B"/>
                </a:solidFill>
                <a:latin typeface="+mj-lt"/>
              </a:rPr>
              <a:t>Curso</a:t>
            </a:r>
            <a:endParaRPr lang="en-US" sz="1250" b="1" err="1">
              <a:solidFill>
                <a:srgbClr val="3A568B"/>
              </a:solidFill>
              <a:latin typeface="+mj-lt"/>
              <a:ea typeface="Roboto Slab"/>
              <a:cs typeface="Roboto Slab"/>
            </a:endParaRPr>
          </a:p>
        </p:txBody>
      </p:sp>
      <p:grpSp>
        <p:nvGrpSpPr>
          <p:cNvPr id="21" name="Group 21">
            <a:extLst>
              <a:ext uri="{FF2B5EF4-FFF2-40B4-BE49-F238E27FC236}">
                <a16:creationId xmlns:a16="http://schemas.microsoft.com/office/drawing/2014/main" id="{E51E6250-BBCC-D025-784D-970B83537F43}"/>
              </a:ext>
            </a:extLst>
          </p:cNvPr>
          <p:cNvGrpSpPr/>
          <p:nvPr/>
        </p:nvGrpSpPr>
        <p:grpSpPr>
          <a:xfrm>
            <a:off x="5728901" y="2691180"/>
            <a:ext cx="1846127" cy="653937"/>
            <a:chOff x="0" y="0"/>
            <a:chExt cx="1714324" cy="607249"/>
          </a:xfrm>
        </p:grpSpPr>
        <p:sp>
          <p:nvSpPr>
            <p:cNvPr id="22" name="Freeform 22">
              <a:extLst>
                <a:ext uri="{FF2B5EF4-FFF2-40B4-BE49-F238E27FC236}">
                  <a16:creationId xmlns:a16="http://schemas.microsoft.com/office/drawing/2014/main" id="{3F3AD4CC-7679-7B55-E6C7-F515AD52A1D8}"/>
                </a:ext>
              </a:extLst>
            </p:cNvPr>
            <p:cNvSpPr/>
            <p:nvPr/>
          </p:nvSpPr>
          <p:spPr>
            <a:xfrm>
              <a:off x="0" y="0"/>
              <a:ext cx="1714324" cy="607249"/>
            </a:xfrm>
            <a:custGeom>
              <a:avLst/>
              <a:gdLst/>
              <a:ahLst/>
              <a:cxnLst/>
              <a:rect l="l" t="t" r="r" b="b"/>
              <a:pathLst>
                <a:path w="1714324" h="607249">
                  <a:moveTo>
                    <a:pt x="0" y="0"/>
                  </a:moveTo>
                  <a:lnTo>
                    <a:pt x="1714324" y="0"/>
                  </a:lnTo>
                  <a:lnTo>
                    <a:pt x="1714324" y="607249"/>
                  </a:lnTo>
                  <a:lnTo>
                    <a:pt x="0" y="607249"/>
                  </a:lnTo>
                  <a:close/>
                </a:path>
              </a:pathLst>
            </a:custGeom>
            <a:solidFill>
              <a:srgbClr val="5271FF"/>
            </a:solidFill>
          </p:spPr>
          <p:txBody>
            <a:bodyPr/>
            <a:lstStyle/>
            <a:p>
              <a:endParaRPr lang="es-CL"/>
            </a:p>
          </p:txBody>
        </p:sp>
      </p:grpSp>
      <p:sp>
        <p:nvSpPr>
          <p:cNvPr id="23" name="TextBox 23">
            <a:extLst>
              <a:ext uri="{FF2B5EF4-FFF2-40B4-BE49-F238E27FC236}">
                <a16:creationId xmlns:a16="http://schemas.microsoft.com/office/drawing/2014/main" id="{DE2DBD08-C0CB-7934-A551-4D89C0D952C5}"/>
              </a:ext>
            </a:extLst>
          </p:cNvPr>
          <p:cNvSpPr txBox="1"/>
          <p:nvPr/>
        </p:nvSpPr>
        <p:spPr>
          <a:xfrm>
            <a:off x="5820051" y="2838277"/>
            <a:ext cx="1637245" cy="359073"/>
          </a:xfrm>
          <a:prstGeom prst="rect">
            <a:avLst/>
          </a:prstGeom>
        </p:spPr>
        <p:txBody>
          <a:bodyPr lIns="0" tIns="0" rIns="0" bIns="0" rtlCol="0" anchor="t">
            <a:spAutoFit/>
          </a:bodyPr>
          <a:lstStyle/>
          <a:p>
            <a:pPr algn="ctr">
              <a:lnSpc>
                <a:spcPts val="1400"/>
              </a:lnSpc>
            </a:pPr>
            <a:r>
              <a:rPr lang="es-ES" sz="1100" b="1">
                <a:solidFill>
                  <a:schemeClr val="bg1"/>
                </a:solidFill>
                <a:latin typeface="Roboto"/>
                <a:ea typeface="Roboto"/>
                <a:cs typeface="Roboto"/>
              </a:rPr>
              <a:t>¿Cuál es tu expectativa para este curso?</a:t>
            </a:r>
            <a:endParaRPr lang="es-ES" b="1">
              <a:solidFill>
                <a:schemeClr val="bg1"/>
              </a:solidFill>
            </a:endParaRPr>
          </a:p>
        </p:txBody>
      </p:sp>
      <p:grpSp>
        <p:nvGrpSpPr>
          <p:cNvPr id="24" name="Group 4">
            <a:extLst>
              <a:ext uri="{FF2B5EF4-FFF2-40B4-BE49-F238E27FC236}">
                <a16:creationId xmlns:a16="http://schemas.microsoft.com/office/drawing/2014/main" id="{F07B54DE-5467-CD38-5737-1683C53F0458}"/>
              </a:ext>
            </a:extLst>
          </p:cNvPr>
          <p:cNvGrpSpPr/>
          <p:nvPr/>
        </p:nvGrpSpPr>
        <p:grpSpPr>
          <a:xfrm>
            <a:off x="0" y="4719068"/>
            <a:ext cx="9144000" cy="424432"/>
            <a:chOff x="0" y="4719068"/>
            <a:chExt cx="6186311" cy="287147"/>
          </a:xfrm>
        </p:grpSpPr>
        <p:sp>
          <p:nvSpPr>
            <p:cNvPr id="32" name="Freeform 5">
              <a:extLst>
                <a:ext uri="{FF2B5EF4-FFF2-40B4-BE49-F238E27FC236}">
                  <a16:creationId xmlns:a16="http://schemas.microsoft.com/office/drawing/2014/main" id="{E865644F-2278-910E-7BD3-6F34E10BC43B}"/>
                </a:ext>
              </a:extLst>
            </p:cNvPr>
            <p:cNvSpPr/>
            <p:nvPr/>
          </p:nvSpPr>
          <p:spPr>
            <a:xfrm>
              <a:off x="0" y="4719068"/>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endParaRPr lang="es-CL"/>
            </a:p>
          </p:txBody>
        </p:sp>
      </p:grpSp>
    </p:spTree>
    <p:extLst>
      <p:ext uri="{BB962C8B-B14F-4D97-AF65-F5344CB8AC3E}">
        <p14:creationId xmlns:p14="http://schemas.microsoft.com/office/powerpoint/2010/main" val="2802694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EE057-43EB-0686-37A7-691FE62944CE}"/>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2CFD004D-CA71-8FC2-754C-9481C435B626}"/>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4DA7F829-0D99-B248-140C-B7069F53285E}"/>
              </a:ext>
            </a:extLst>
          </p:cNvPr>
          <p:cNvSpPr txBox="1"/>
          <p:nvPr/>
        </p:nvSpPr>
        <p:spPr>
          <a:xfrm>
            <a:off x="3368610" y="678019"/>
            <a:ext cx="2406781" cy="230832"/>
          </a:xfrm>
          <a:prstGeom prst="rect">
            <a:avLst/>
          </a:prstGeom>
        </p:spPr>
        <p:txBody>
          <a:bodyPr lIns="0" tIns="0" rIns="0" bIns="0" rtlCol="0" anchor="t">
            <a:spAutoFit/>
          </a:bodyPr>
          <a:lstStyle/>
          <a:p>
            <a:pPr algn="ctr">
              <a:lnSpc>
                <a:spcPts val="1750"/>
              </a:lnSpc>
            </a:pPr>
            <a:r>
              <a:rPr lang="en-US" sz="1800" b="1" spc="18" err="1">
                <a:solidFill>
                  <a:srgbClr val="35382F"/>
                </a:solidFill>
                <a:latin typeface="+mj-lt"/>
              </a:rPr>
              <a:t>Informes</a:t>
            </a:r>
            <a:r>
              <a:rPr lang="en-US" sz="1800" b="1" spc="18">
                <a:solidFill>
                  <a:srgbClr val="35382F"/>
                </a:solidFill>
                <a:latin typeface="+mj-lt"/>
              </a:rPr>
              <a:t> </a:t>
            </a:r>
            <a:r>
              <a:rPr lang="en-US" sz="1800" b="1" spc="18" err="1">
                <a:solidFill>
                  <a:srgbClr val="35382F"/>
                </a:solidFill>
                <a:latin typeface="+mj-lt"/>
              </a:rPr>
              <a:t>educativos</a:t>
            </a:r>
            <a:r>
              <a:rPr lang="en-US" sz="1800" b="1" spc="18">
                <a:solidFill>
                  <a:srgbClr val="35382F"/>
                </a:solidFill>
                <a:latin typeface="+mj-lt"/>
              </a:rPr>
              <a:t>:</a:t>
            </a:r>
            <a:endParaRPr lang="es-ES"/>
          </a:p>
        </p:txBody>
      </p:sp>
      <p:pic>
        <p:nvPicPr>
          <p:cNvPr id="3" name="Imagen 2" descr="Imagen que contiene Diagrama&#10;&#10;El contenido generado por inteligencia artificial puede ser incorrecto.">
            <a:extLst>
              <a:ext uri="{FF2B5EF4-FFF2-40B4-BE49-F238E27FC236}">
                <a16:creationId xmlns:a16="http://schemas.microsoft.com/office/drawing/2014/main" id="{FF4206CD-144F-20E6-C057-52F77921E5D4}"/>
              </a:ext>
            </a:extLst>
          </p:cNvPr>
          <p:cNvPicPr>
            <a:picLocks noChangeAspect="1"/>
          </p:cNvPicPr>
          <p:nvPr/>
        </p:nvPicPr>
        <p:blipFill>
          <a:blip r:embed="rId3"/>
          <a:stretch>
            <a:fillRect/>
          </a:stretch>
        </p:blipFill>
        <p:spPr>
          <a:xfrm>
            <a:off x="2521975" y="1081032"/>
            <a:ext cx="6368027" cy="3505051"/>
          </a:xfrm>
          <a:prstGeom prst="rect">
            <a:avLst/>
          </a:prstGeom>
        </p:spPr>
      </p:pic>
      <p:sp>
        <p:nvSpPr>
          <p:cNvPr id="5" name="CuadroTexto 4">
            <a:extLst>
              <a:ext uri="{FF2B5EF4-FFF2-40B4-BE49-F238E27FC236}">
                <a16:creationId xmlns:a16="http://schemas.microsoft.com/office/drawing/2014/main" id="{820819E6-33E8-A4FA-5226-872147E282AE}"/>
              </a:ext>
            </a:extLst>
          </p:cNvPr>
          <p:cNvSpPr txBox="1"/>
          <p:nvPr/>
        </p:nvSpPr>
        <p:spPr>
          <a:xfrm>
            <a:off x="719214" y="4718735"/>
            <a:ext cx="8295680" cy="2251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s-ES" sz="1013">
                <a:ea typeface="+mn-lt"/>
                <a:cs typeface="+mn-lt"/>
                <a:hlinkClick r:id="rId4"/>
              </a:rPr>
              <a:t>https://learn.microsoft.com/es-es/training/modules/power-bi-effective-requirements/</a:t>
            </a:r>
            <a:endParaRPr lang="es-ES" sz="1013">
              <a:hlinkClick r:id="rId4"/>
            </a:endParaRPr>
          </a:p>
        </p:txBody>
      </p:sp>
      <p:sp>
        <p:nvSpPr>
          <p:cNvPr id="9" name="TextBox 8">
            <a:extLst>
              <a:ext uri="{FF2B5EF4-FFF2-40B4-BE49-F238E27FC236}">
                <a16:creationId xmlns:a16="http://schemas.microsoft.com/office/drawing/2014/main" id="{47F2AF57-0E8F-6E40-0868-13C0E3A63669}"/>
              </a:ext>
            </a:extLst>
          </p:cNvPr>
          <p:cNvSpPr txBox="1"/>
          <p:nvPr/>
        </p:nvSpPr>
        <p:spPr>
          <a:xfrm>
            <a:off x="186199" y="1931575"/>
            <a:ext cx="2120715" cy="2585323"/>
          </a:xfrm>
          <a:prstGeom prst="rect">
            <a:avLst/>
          </a:prstGeom>
        </p:spPr>
        <p:txBody>
          <a:bodyPr wrap="square" lIns="0" tIns="0" rIns="0" bIns="0" rtlCol="0" anchor="t">
            <a:spAutoFit/>
          </a:bodyPr>
          <a:lstStyle/>
          <a:p>
            <a:pPr algn="just"/>
            <a:r>
              <a:rPr lang="es-CL" sz="1200"/>
              <a:t>Los informes educativos están diseñados para ser accesibles y comprensibles para lectores que no necesariamente tienen un conocimiento profundo del tema o los datos presentados. Estos informes deben centrarse en proporcionar una narrativa clara y detallada</a:t>
            </a:r>
            <a:r>
              <a:rPr lang="es-CL" sz="1200" b="0" i="0">
                <a:effectLst/>
              </a:rPr>
              <a:t>, </a:t>
            </a:r>
            <a:r>
              <a:rPr lang="es-CL" sz="1200"/>
              <a:t>explicando el contexto de los datos</a:t>
            </a:r>
            <a:r>
              <a:rPr lang="es-CL" sz="1200" b="0" i="0">
                <a:effectLst/>
              </a:rPr>
              <a:t>, </a:t>
            </a:r>
            <a:r>
              <a:rPr lang="es-CL" sz="1200"/>
              <a:t>su relevancia y cómo se conectan con los objetivos o conclusiones que se desean alcanzar.</a:t>
            </a:r>
            <a:endParaRPr lang="es-ES"/>
          </a:p>
        </p:txBody>
      </p:sp>
    </p:spTree>
    <p:extLst>
      <p:ext uri="{BB962C8B-B14F-4D97-AF65-F5344CB8AC3E}">
        <p14:creationId xmlns:p14="http://schemas.microsoft.com/office/powerpoint/2010/main" val="4275132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FB1AC-27AA-B2D9-EA23-1E3A3EB644B2}"/>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1B7985CA-6AB1-51E1-9418-E32AE1ADEF03}"/>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A86F4B87-5486-022F-476F-7DE99799EB12}"/>
              </a:ext>
            </a:extLst>
          </p:cNvPr>
          <p:cNvSpPr txBox="1"/>
          <p:nvPr/>
        </p:nvSpPr>
        <p:spPr>
          <a:xfrm>
            <a:off x="1491879" y="648523"/>
            <a:ext cx="6171305" cy="230832"/>
          </a:xfrm>
          <a:prstGeom prst="rect">
            <a:avLst/>
          </a:prstGeom>
        </p:spPr>
        <p:txBody>
          <a:bodyPr wrap="square" lIns="0" tIns="0" rIns="0" bIns="0" rtlCol="0" anchor="t">
            <a:spAutoFit/>
          </a:bodyPr>
          <a:lstStyle/>
          <a:p>
            <a:pPr algn="ctr">
              <a:lnSpc>
                <a:spcPts val="1750"/>
              </a:lnSpc>
            </a:pPr>
            <a:r>
              <a:rPr lang="en-US" sz="1800" b="1" spc="18">
                <a:solidFill>
                  <a:srgbClr val="35382F"/>
                </a:solidFill>
                <a:latin typeface="+mj-lt"/>
              </a:rPr>
              <a:t> </a:t>
            </a:r>
            <a:r>
              <a:rPr lang="en-US" sz="1800" b="1" spc="18" err="1">
                <a:solidFill>
                  <a:srgbClr val="35382F"/>
                </a:solidFill>
                <a:latin typeface="+mj-lt"/>
              </a:rPr>
              <a:t>Análisis</a:t>
            </a:r>
            <a:r>
              <a:rPr lang="en-US" sz="1800" b="1" spc="18">
                <a:solidFill>
                  <a:srgbClr val="35382F"/>
                </a:solidFill>
                <a:latin typeface="+mj-lt"/>
              </a:rPr>
              <a:t> de </a:t>
            </a:r>
            <a:r>
              <a:rPr lang="en-US" sz="1800" b="1" spc="18" err="1">
                <a:solidFill>
                  <a:srgbClr val="35382F"/>
                </a:solidFill>
                <a:latin typeface="+mj-lt"/>
              </a:rPr>
              <a:t>ventas</a:t>
            </a:r>
            <a:r>
              <a:rPr lang="en-US" sz="1800" b="1" spc="18">
                <a:solidFill>
                  <a:srgbClr val="35382F"/>
                </a:solidFill>
                <a:latin typeface="+mj-lt"/>
              </a:rPr>
              <a:t> y </a:t>
            </a:r>
            <a:r>
              <a:rPr lang="en-US" sz="1800" b="1" spc="18" err="1">
                <a:solidFill>
                  <a:srgbClr val="35382F"/>
                </a:solidFill>
                <a:latin typeface="+mj-lt"/>
              </a:rPr>
              <a:t>desempeño</a:t>
            </a:r>
            <a:r>
              <a:rPr lang="en-US" sz="1800" b="1" spc="18">
                <a:solidFill>
                  <a:srgbClr val="35382F"/>
                </a:solidFill>
                <a:latin typeface="+mj-lt"/>
              </a:rPr>
              <a:t> </a:t>
            </a:r>
            <a:r>
              <a:rPr lang="en-US" sz="1800" b="1" spc="18" err="1">
                <a:solidFill>
                  <a:srgbClr val="35382F"/>
                </a:solidFill>
                <a:latin typeface="+mj-lt"/>
              </a:rPr>
              <a:t>comercial</a:t>
            </a:r>
          </a:p>
        </p:txBody>
      </p:sp>
      <p:sp>
        <p:nvSpPr>
          <p:cNvPr id="5" name="CuadroTexto 4">
            <a:extLst>
              <a:ext uri="{FF2B5EF4-FFF2-40B4-BE49-F238E27FC236}">
                <a16:creationId xmlns:a16="http://schemas.microsoft.com/office/drawing/2014/main" id="{184E2ACC-0A2C-196D-0971-61C778D60928}"/>
              </a:ext>
            </a:extLst>
          </p:cNvPr>
          <p:cNvSpPr txBox="1"/>
          <p:nvPr/>
        </p:nvSpPr>
        <p:spPr>
          <a:xfrm>
            <a:off x="1578078" y="4610714"/>
            <a:ext cx="6880122" cy="192360"/>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sz="800">
                <a:solidFill>
                  <a:schemeClr val="tx1">
                    <a:lumMod val="85000"/>
                    <a:lumOff val="15000"/>
                  </a:schemeClr>
                </a:solidFill>
              </a:rPr>
              <a:t>https://github.com/microsoft/powerbi-desktop-samples/blob/main/new-power-bi-service-samples/Store%20Sales.pbix</a:t>
            </a:r>
            <a:endParaRPr lang="es-ES">
              <a:solidFill>
                <a:schemeClr val="tx1">
                  <a:lumMod val="85000"/>
                  <a:lumOff val="15000"/>
                </a:schemeClr>
              </a:solidFill>
            </a:endParaRPr>
          </a:p>
        </p:txBody>
      </p:sp>
      <p:pic>
        <p:nvPicPr>
          <p:cNvPr id="9" name="Imagen 8" descr="Interfaz de usuario gráfica, Aplicación&#10;&#10;El contenido generado por inteligencia artificial puede ser incorrecto.">
            <a:extLst>
              <a:ext uri="{FF2B5EF4-FFF2-40B4-BE49-F238E27FC236}">
                <a16:creationId xmlns:a16="http://schemas.microsoft.com/office/drawing/2014/main" id="{CDADEC3C-178C-FDDC-44AF-81DBD314E7AF}"/>
              </a:ext>
            </a:extLst>
          </p:cNvPr>
          <p:cNvPicPr>
            <a:picLocks noChangeAspect="1"/>
          </p:cNvPicPr>
          <p:nvPr/>
        </p:nvPicPr>
        <p:blipFill>
          <a:blip r:embed="rId3"/>
          <a:stretch>
            <a:fillRect/>
          </a:stretch>
        </p:blipFill>
        <p:spPr>
          <a:xfrm>
            <a:off x="1578078" y="1005241"/>
            <a:ext cx="6393426" cy="3523851"/>
          </a:xfrm>
          <a:prstGeom prst="rect">
            <a:avLst/>
          </a:prstGeom>
        </p:spPr>
      </p:pic>
    </p:spTree>
    <p:extLst>
      <p:ext uri="{BB962C8B-B14F-4D97-AF65-F5344CB8AC3E}">
        <p14:creationId xmlns:p14="http://schemas.microsoft.com/office/powerpoint/2010/main" val="120759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63438-9470-681C-A641-924E72887451}"/>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7C2C4B63-FC0A-31E3-CD3A-848521ADBE1D}"/>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51A7164C-0118-CE3F-FBF8-223BA9F1D3C2}"/>
              </a:ext>
            </a:extLst>
          </p:cNvPr>
          <p:cNvSpPr txBox="1"/>
          <p:nvPr/>
        </p:nvSpPr>
        <p:spPr>
          <a:xfrm>
            <a:off x="1491879" y="648523"/>
            <a:ext cx="6171305" cy="230832"/>
          </a:xfrm>
          <a:prstGeom prst="rect">
            <a:avLst/>
          </a:prstGeom>
        </p:spPr>
        <p:txBody>
          <a:bodyPr wrap="square" lIns="0" tIns="0" rIns="0" bIns="0" rtlCol="0" anchor="t">
            <a:spAutoFit/>
          </a:bodyPr>
          <a:lstStyle/>
          <a:p>
            <a:pPr algn="ctr">
              <a:lnSpc>
                <a:spcPts val="1750"/>
              </a:lnSpc>
            </a:pPr>
            <a:r>
              <a:rPr lang="en-US" sz="1800" b="1" spc="18">
                <a:solidFill>
                  <a:srgbClr val="35382F"/>
                </a:solidFill>
                <a:latin typeface="+mj-lt"/>
              </a:rPr>
              <a:t> </a:t>
            </a:r>
            <a:r>
              <a:rPr lang="en-US" sz="1800" b="1" spc="18" err="1">
                <a:solidFill>
                  <a:srgbClr val="35382F"/>
                </a:solidFill>
                <a:latin typeface="+mj-lt"/>
              </a:rPr>
              <a:t>Análisis</a:t>
            </a:r>
            <a:r>
              <a:rPr lang="en-US" sz="1800" b="1" spc="18">
                <a:solidFill>
                  <a:srgbClr val="35382F"/>
                </a:solidFill>
                <a:latin typeface="+mj-lt"/>
              </a:rPr>
              <a:t> </a:t>
            </a:r>
            <a:r>
              <a:rPr lang="en-US" sz="1800" b="1" spc="18" err="1">
                <a:solidFill>
                  <a:srgbClr val="35382F"/>
                </a:solidFill>
                <a:latin typeface="+mj-lt"/>
              </a:rPr>
              <a:t>financiero</a:t>
            </a:r>
            <a:r>
              <a:rPr lang="en-US" sz="1800" b="1" spc="18">
                <a:solidFill>
                  <a:srgbClr val="35382F"/>
                </a:solidFill>
                <a:latin typeface="+mj-lt"/>
              </a:rPr>
              <a:t> y </a:t>
            </a:r>
            <a:r>
              <a:rPr lang="en-US" sz="1800" b="1" spc="18" err="1">
                <a:solidFill>
                  <a:srgbClr val="35382F"/>
                </a:solidFill>
                <a:latin typeface="+mj-lt"/>
              </a:rPr>
              <a:t>presupuestario</a:t>
            </a:r>
          </a:p>
        </p:txBody>
      </p:sp>
      <p:sp>
        <p:nvSpPr>
          <p:cNvPr id="5" name="CuadroTexto 4">
            <a:extLst>
              <a:ext uri="{FF2B5EF4-FFF2-40B4-BE49-F238E27FC236}">
                <a16:creationId xmlns:a16="http://schemas.microsoft.com/office/drawing/2014/main" id="{93C5012B-F012-368A-755F-DE94E18CD768}"/>
              </a:ext>
            </a:extLst>
          </p:cNvPr>
          <p:cNvSpPr txBox="1"/>
          <p:nvPr/>
        </p:nvSpPr>
        <p:spPr>
          <a:xfrm>
            <a:off x="1578078" y="4610714"/>
            <a:ext cx="6880122"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sz="800">
                <a:solidFill>
                  <a:schemeClr val="tx1">
                    <a:lumMod val="85000"/>
                    <a:lumOff val="15000"/>
                  </a:schemeClr>
                </a:solidFill>
              </a:rPr>
              <a:t>https://github.com/microsoft/powerbi-desktop-samples/blob/main/new-power-bi-service-samples/Corporate%20Spend.pbix</a:t>
            </a:r>
          </a:p>
          <a:p>
            <a:pPr algn="r"/>
            <a:endParaRPr lang="en-US" sz="800">
              <a:solidFill>
                <a:schemeClr val="tx1">
                  <a:lumMod val="85000"/>
                  <a:lumOff val="15000"/>
                </a:schemeClr>
              </a:solidFill>
              <a:ea typeface="Roboto"/>
              <a:cs typeface="Roboto"/>
            </a:endParaRPr>
          </a:p>
        </p:txBody>
      </p:sp>
      <p:pic>
        <p:nvPicPr>
          <p:cNvPr id="7" name="Imagen 6">
            <a:extLst>
              <a:ext uri="{FF2B5EF4-FFF2-40B4-BE49-F238E27FC236}">
                <a16:creationId xmlns:a16="http://schemas.microsoft.com/office/drawing/2014/main" id="{3458C733-69D6-3547-A24D-53779712B549}"/>
              </a:ext>
            </a:extLst>
          </p:cNvPr>
          <p:cNvPicPr>
            <a:picLocks noChangeAspect="1"/>
          </p:cNvPicPr>
          <p:nvPr/>
        </p:nvPicPr>
        <p:blipFill>
          <a:blip r:embed="rId3"/>
          <a:stretch>
            <a:fillRect/>
          </a:stretch>
        </p:blipFill>
        <p:spPr>
          <a:xfrm>
            <a:off x="1853417" y="925462"/>
            <a:ext cx="5621522" cy="3683411"/>
          </a:xfrm>
          <a:prstGeom prst="rect">
            <a:avLst/>
          </a:prstGeom>
        </p:spPr>
      </p:pic>
    </p:spTree>
    <p:extLst>
      <p:ext uri="{BB962C8B-B14F-4D97-AF65-F5344CB8AC3E}">
        <p14:creationId xmlns:p14="http://schemas.microsoft.com/office/powerpoint/2010/main" val="3811354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7AE32-7C25-75A2-2485-08C8B25D9BCD}"/>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10AAE1A1-D758-0C77-7D56-197C9E3B4ACA}"/>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C3F1FC95-24FB-48CB-071E-F72716B2A493}"/>
              </a:ext>
            </a:extLst>
          </p:cNvPr>
          <p:cNvSpPr txBox="1"/>
          <p:nvPr/>
        </p:nvSpPr>
        <p:spPr>
          <a:xfrm>
            <a:off x="1491879" y="648523"/>
            <a:ext cx="6171305" cy="230832"/>
          </a:xfrm>
          <a:prstGeom prst="rect">
            <a:avLst/>
          </a:prstGeom>
        </p:spPr>
        <p:txBody>
          <a:bodyPr wrap="square" lIns="0" tIns="0" rIns="0" bIns="0" rtlCol="0" anchor="t">
            <a:spAutoFit/>
          </a:bodyPr>
          <a:lstStyle/>
          <a:p>
            <a:pPr algn="ctr">
              <a:lnSpc>
                <a:spcPts val="1750"/>
              </a:lnSpc>
            </a:pPr>
            <a:r>
              <a:rPr lang="en-US" sz="1800" b="1" spc="18">
                <a:solidFill>
                  <a:srgbClr val="35382F"/>
                </a:solidFill>
                <a:latin typeface="+mj-lt"/>
              </a:rPr>
              <a:t> </a:t>
            </a:r>
            <a:r>
              <a:rPr lang="en-US" sz="1800" b="1" spc="18" err="1">
                <a:solidFill>
                  <a:srgbClr val="35382F"/>
                </a:solidFill>
                <a:latin typeface="+mj-lt"/>
              </a:rPr>
              <a:t>Análisis</a:t>
            </a:r>
            <a:r>
              <a:rPr lang="en-US" sz="1800" b="1" spc="18">
                <a:solidFill>
                  <a:srgbClr val="35382F"/>
                </a:solidFill>
                <a:latin typeface="+mj-lt"/>
              </a:rPr>
              <a:t> de </a:t>
            </a:r>
            <a:r>
              <a:rPr lang="en-US" sz="1800" b="1" spc="18" err="1">
                <a:solidFill>
                  <a:srgbClr val="35382F"/>
                </a:solidFill>
                <a:latin typeface="+mj-lt"/>
              </a:rPr>
              <a:t>recursos</a:t>
            </a:r>
            <a:r>
              <a:rPr lang="en-US" sz="1800" b="1" spc="18">
                <a:solidFill>
                  <a:srgbClr val="35382F"/>
                </a:solidFill>
                <a:latin typeface="+mj-lt"/>
              </a:rPr>
              <a:t> </a:t>
            </a:r>
            <a:r>
              <a:rPr lang="en-US" sz="1800" b="1" spc="18" err="1">
                <a:solidFill>
                  <a:srgbClr val="35382F"/>
                </a:solidFill>
                <a:latin typeface="+mj-lt"/>
              </a:rPr>
              <a:t>humanos</a:t>
            </a:r>
            <a:r>
              <a:rPr lang="en-US" sz="1800" b="1" spc="18">
                <a:solidFill>
                  <a:srgbClr val="35382F"/>
                </a:solidFill>
                <a:latin typeface="+mj-lt"/>
              </a:rPr>
              <a:t> y </a:t>
            </a:r>
            <a:r>
              <a:rPr lang="en-US" sz="1800" b="1" spc="18" err="1">
                <a:solidFill>
                  <a:srgbClr val="35382F"/>
                </a:solidFill>
                <a:latin typeface="+mj-lt"/>
              </a:rPr>
              <a:t>gestión</a:t>
            </a:r>
            <a:r>
              <a:rPr lang="en-US" sz="1800" b="1" spc="18">
                <a:solidFill>
                  <a:srgbClr val="35382F"/>
                </a:solidFill>
                <a:latin typeface="+mj-lt"/>
              </a:rPr>
              <a:t> del </a:t>
            </a:r>
            <a:r>
              <a:rPr lang="en-US" sz="1800" b="1" spc="18" err="1">
                <a:solidFill>
                  <a:srgbClr val="35382F"/>
                </a:solidFill>
                <a:latin typeface="+mj-lt"/>
              </a:rPr>
              <a:t>talento</a:t>
            </a:r>
          </a:p>
        </p:txBody>
      </p:sp>
      <p:sp>
        <p:nvSpPr>
          <p:cNvPr id="5" name="CuadroTexto 4">
            <a:extLst>
              <a:ext uri="{FF2B5EF4-FFF2-40B4-BE49-F238E27FC236}">
                <a16:creationId xmlns:a16="http://schemas.microsoft.com/office/drawing/2014/main" id="{4A9DD7ED-0F15-5D50-FECC-6D2F20671BFA}"/>
              </a:ext>
            </a:extLst>
          </p:cNvPr>
          <p:cNvSpPr txBox="1"/>
          <p:nvPr/>
        </p:nvSpPr>
        <p:spPr>
          <a:xfrm>
            <a:off x="1578078" y="4610714"/>
            <a:ext cx="6880122" cy="192360"/>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sz="800">
                <a:solidFill>
                  <a:schemeClr val="tx1">
                    <a:lumMod val="85000"/>
                    <a:lumOff val="15000"/>
                  </a:schemeClr>
                </a:solidFill>
              </a:rPr>
              <a:t>https://github.com/microsoft/powerbi-desktop-samples/blob/main/new-power-bi-service-samples/Employee%20Hiring%20and%20History.pbix</a:t>
            </a:r>
          </a:p>
        </p:txBody>
      </p:sp>
      <p:pic>
        <p:nvPicPr>
          <p:cNvPr id="3" name="Imagen 2" descr="Interfaz de usuario gráfica, Aplicación&#10;&#10;El contenido generado por inteligencia artificial puede ser incorrecto.">
            <a:extLst>
              <a:ext uri="{FF2B5EF4-FFF2-40B4-BE49-F238E27FC236}">
                <a16:creationId xmlns:a16="http://schemas.microsoft.com/office/drawing/2014/main" id="{0E7E3BEB-7375-4470-CAFA-F1848773FB16}"/>
              </a:ext>
            </a:extLst>
          </p:cNvPr>
          <p:cNvPicPr>
            <a:picLocks noChangeAspect="1"/>
          </p:cNvPicPr>
          <p:nvPr/>
        </p:nvPicPr>
        <p:blipFill>
          <a:blip r:embed="rId3"/>
          <a:stretch>
            <a:fillRect/>
          </a:stretch>
        </p:blipFill>
        <p:spPr>
          <a:xfrm>
            <a:off x="1854494" y="985722"/>
            <a:ext cx="5423950" cy="3596072"/>
          </a:xfrm>
          <a:prstGeom prst="rect">
            <a:avLst/>
          </a:prstGeom>
        </p:spPr>
      </p:pic>
    </p:spTree>
    <p:extLst>
      <p:ext uri="{BB962C8B-B14F-4D97-AF65-F5344CB8AC3E}">
        <p14:creationId xmlns:p14="http://schemas.microsoft.com/office/powerpoint/2010/main" val="11660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BCB71-3314-6291-BA67-BAC293DBCB14}"/>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960430A3-9F51-7CB0-2D19-DDF6ED9DECCC}"/>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4B88B2A6-D57A-A45E-0ECD-2CDFBBEB043F}"/>
              </a:ext>
            </a:extLst>
          </p:cNvPr>
          <p:cNvSpPr txBox="1"/>
          <p:nvPr/>
        </p:nvSpPr>
        <p:spPr>
          <a:xfrm>
            <a:off x="3368610" y="678019"/>
            <a:ext cx="2406781" cy="230832"/>
          </a:xfrm>
          <a:prstGeom prst="rect">
            <a:avLst/>
          </a:prstGeom>
        </p:spPr>
        <p:txBody>
          <a:bodyPr lIns="0" tIns="0" rIns="0" bIns="0" rtlCol="0" anchor="t">
            <a:spAutoFit/>
          </a:bodyPr>
          <a:lstStyle/>
          <a:p>
            <a:pPr algn="ctr">
              <a:lnSpc>
                <a:spcPts val="1750"/>
              </a:lnSpc>
            </a:pPr>
            <a:r>
              <a:rPr lang="en-US" sz="1800" b="1" spc="18">
                <a:solidFill>
                  <a:srgbClr val="35382F"/>
                </a:solidFill>
                <a:latin typeface="+mj-lt"/>
              </a:rPr>
              <a:t> PBI vista mobile</a:t>
            </a:r>
          </a:p>
        </p:txBody>
      </p:sp>
      <p:pic>
        <p:nvPicPr>
          <p:cNvPr id="3" name="Imagen 2" descr="Acerca de los informes de Power BI optimizados para dispositivos móviles - Power  BI | Microsoft Learn">
            <a:extLst>
              <a:ext uri="{FF2B5EF4-FFF2-40B4-BE49-F238E27FC236}">
                <a16:creationId xmlns:a16="http://schemas.microsoft.com/office/drawing/2014/main" id="{0D0AA957-8F21-E198-CEE8-0112F01C355C}"/>
              </a:ext>
            </a:extLst>
          </p:cNvPr>
          <p:cNvPicPr>
            <a:picLocks noChangeAspect="1"/>
          </p:cNvPicPr>
          <p:nvPr/>
        </p:nvPicPr>
        <p:blipFill>
          <a:blip r:embed="rId3"/>
          <a:srcRect t="5697" b="23"/>
          <a:stretch>
            <a:fillRect/>
          </a:stretch>
        </p:blipFill>
        <p:spPr>
          <a:xfrm>
            <a:off x="2042652" y="1064234"/>
            <a:ext cx="5055008" cy="3416157"/>
          </a:xfrm>
          <a:prstGeom prst="rect">
            <a:avLst/>
          </a:prstGeom>
        </p:spPr>
      </p:pic>
      <p:sp>
        <p:nvSpPr>
          <p:cNvPr id="5" name="CuadroTexto 4">
            <a:extLst>
              <a:ext uri="{FF2B5EF4-FFF2-40B4-BE49-F238E27FC236}">
                <a16:creationId xmlns:a16="http://schemas.microsoft.com/office/drawing/2014/main" id="{EA859C31-E9A1-90DE-7E64-344773E1D936}"/>
              </a:ext>
            </a:extLst>
          </p:cNvPr>
          <p:cNvSpPr txBox="1"/>
          <p:nvPr/>
        </p:nvSpPr>
        <p:spPr>
          <a:xfrm>
            <a:off x="3008671" y="4621775"/>
            <a:ext cx="5449529" cy="192360"/>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800">
                <a:solidFill>
                  <a:schemeClr val="tx1">
                    <a:lumMod val="85000"/>
                    <a:lumOff val="15000"/>
                  </a:schemeClr>
                </a:solidFill>
              </a:rPr>
              <a:t>https://learn.microsoft.com/es-es/power-bi/create-reports/power-bi-create-mobile-optimized-report-about</a:t>
            </a:r>
            <a:endParaRPr lang="es-ES">
              <a:solidFill>
                <a:schemeClr val="tx1">
                  <a:lumMod val="85000"/>
                  <a:lumOff val="15000"/>
                </a:schemeClr>
              </a:solidFill>
            </a:endParaRPr>
          </a:p>
        </p:txBody>
      </p:sp>
    </p:spTree>
    <p:extLst>
      <p:ext uri="{BB962C8B-B14F-4D97-AF65-F5344CB8AC3E}">
        <p14:creationId xmlns:p14="http://schemas.microsoft.com/office/powerpoint/2010/main" val="1477837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BD9D2-3D40-E2CD-F082-7EB83C991D8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C860C45-3840-E166-F76A-C0B26B580951}"/>
              </a:ext>
            </a:extLst>
          </p:cNvPr>
          <p:cNvGrpSpPr/>
          <p:nvPr/>
        </p:nvGrpSpPr>
        <p:grpSpPr>
          <a:xfrm>
            <a:off x="2354796" y="983237"/>
            <a:ext cx="4434408" cy="442435"/>
            <a:chOff x="0" y="0"/>
            <a:chExt cx="11825087" cy="1179827"/>
          </a:xfrm>
        </p:grpSpPr>
        <p:sp>
          <p:nvSpPr>
            <p:cNvPr id="3" name="AutoShape 3">
              <a:extLst>
                <a:ext uri="{FF2B5EF4-FFF2-40B4-BE49-F238E27FC236}">
                  <a16:creationId xmlns:a16="http://schemas.microsoft.com/office/drawing/2014/main" id="{873020A6-4C74-C721-658C-10927D6C90A3}"/>
                </a:ext>
              </a:extLst>
            </p:cNvPr>
            <p:cNvSpPr/>
            <p:nvPr/>
          </p:nvSpPr>
          <p:spPr>
            <a:xfrm>
              <a:off x="5402104" y="0"/>
              <a:ext cx="1020879" cy="228495"/>
            </a:xfrm>
            <a:prstGeom prst="rect">
              <a:avLst/>
            </a:prstGeom>
            <a:solidFill>
              <a:srgbClr val="6DC53B"/>
            </a:solidFill>
          </p:spPr>
          <p:txBody>
            <a:bodyPr/>
            <a:lstStyle/>
            <a:p>
              <a:endParaRPr lang="es-CL"/>
            </a:p>
          </p:txBody>
        </p:sp>
        <p:sp>
          <p:nvSpPr>
            <p:cNvPr id="4" name="TextBox 4">
              <a:extLst>
                <a:ext uri="{FF2B5EF4-FFF2-40B4-BE49-F238E27FC236}">
                  <a16:creationId xmlns:a16="http://schemas.microsoft.com/office/drawing/2014/main" id="{033F2C74-DB78-EB48-0DEA-ED7ED2442DDD}"/>
                </a:ext>
              </a:extLst>
            </p:cNvPr>
            <p:cNvSpPr txBox="1"/>
            <p:nvPr/>
          </p:nvSpPr>
          <p:spPr>
            <a:xfrm>
              <a:off x="0" y="461683"/>
              <a:ext cx="11825087" cy="718144"/>
            </a:xfrm>
            <a:prstGeom prst="rect">
              <a:avLst/>
            </a:prstGeom>
          </p:spPr>
          <p:txBody>
            <a:bodyPr lIns="0" tIns="0" rIns="0" bIns="0" rtlCol="0" anchor="t">
              <a:spAutoFit/>
            </a:bodyPr>
            <a:lstStyle/>
            <a:p>
              <a:pPr algn="ctr">
                <a:lnSpc>
                  <a:spcPts val="2123"/>
                </a:lnSpc>
              </a:pPr>
              <a:r>
                <a:rPr lang="en-US" sz="2100" b="1" spc="21" err="1">
                  <a:solidFill>
                    <a:srgbClr val="35382F"/>
                  </a:solidFill>
                  <a:latin typeface="+mj-lt"/>
                </a:rPr>
                <a:t>Lenguajes</a:t>
              </a:r>
              <a:r>
                <a:rPr lang="en-US" sz="2100" b="1" spc="21">
                  <a:solidFill>
                    <a:srgbClr val="35382F"/>
                  </a:solidFill>
                  <a:latin typeface="+mj-lt"/>
                </a:rPr>
                <a:t> y </a:t>
              </a:r>
              <a:r>
                <a:rPr lang="en-US" sz="2100" b="1" spc="21" err="1">
                  <a:solidFill>
                    <a:srgbClr val="35382F"/>
                  </a:solidFill>
                  <a:latin typeface="+mj-lt"/>
                </a:rPr>
                <a:t>motores</a:t>
              </a:r>
              <a:r>
                <a:rPr lang="en-US" sz="2100" b="1" spc="21">
                  <a:solidFill>
                    <a:srgbClr val="35382F"/>
                  </a:solidFill>
                  <a:latin typeface="+mj-lt"/>
                </a:rPr>
                <a:t> </a:t>
              </a:r>
              <a:r>
                <a:rPr lang="en-US" sz="2100" b="1" spc="21" err="1">
                  <a:solidFill>
                    <a:srgbClr val="35382F"/>
                  </a:solidFill>
                  <a:latin typeface="+mj-lt"/>
                </a:rPr>
                <a:t>internos</a:t>
              </a:r>
              <a:endParaRPr lang="es-ES" err="1"/>
            </a:p>
          </p:txBody>
        </p:sp>
      </p:grpSp>
      <p:grpSp>
        <p:nvGrpSpPr>
          <p:cNvPr id="6" name="Group 6">
            <a:extLst>
              <a:ext uri="{FF2B5EF4-FFF2-40B4-BE49-F238E27FC236}">
                <a16:creationId xmlns:a16="http://schemas.microsoft.com/office/drawing/2014/main" id="{B1F5ACF1-BCB9-8BD1-6B2D-75EC03A629CC}"/>
              </a:ext>
            </a:extLst>
          </p:cNvPr>
          <p:cNvGrpSpPr/>
          <p:nvPr/>
        </p:nvGrpSpPr>
        <p:grpSpPr>
          <a:xfrm>
            <a:off x="2681019" y="2124520"/>
            <a:ext cx="1846127" cy="448134"/>
            <a:chOff x="0" y="0"/>
            <a:chExt cx="1714324" cy="416139"/>
          </a:xfrm>
        </p:grpSpPr>
        <p:sp>
          <p:nvSpPr>
            <p:cNvPr id="7" name="Freeform 7">
              <a:extLst>
                <a:ext uri="{FF2B5EF4-FFF2-40B4-BE49-F238E27FC236}">
                  <a16:creationId xmlns:a16="http://schemas.microsoft.com/office/drawing/2014/main" id="{738B3B91-DBAE-AAFB-5D22-E49D21BE8485}"/>
                </a:ext>
              </a:extLst>
            </p:cNvPr>
            <p:cNvSpPr/>
            <p:nvPr/>
          </p:nvSpPr>
          <p:spPr>
            <a:xfrm>
              <a:off x="0" y="0"/>
              <a:ext cx="1714324" cy="416139"/>
            </a:xfrm>
            <a:custGeom>
              <a:avLst/>
              <a:gdLst/>
              <a:ahLst/>
              <a:cxnLst/>
              <a:rect l="l" t="t" r="r" b="b"/>
              <a:pathLst>
                <a:path w="1714324" h="416139">
                  <a:moveTo>
                    <a:pt x="0" y="0"/>
                  </a:moveTo>
                  <a:lnTo>
                    <a:pt x="1714324" y="0"/>
                  </a:lnTo>
                  <a:lnTo>
                    <a:pt x="1714324" y="416139"/>
                  </a:lnTo>
                  <a:lnTo>
                    <a:pt x="0" y="416139"/>
                  </a:lnTo>
                  <a:close/>
                </a:path>
              </a:pathLst>
            </a:custGeom>
            <a:solidFill>
              <a:srgbClr val="D9D9D9"/>
            </a:solidFill>
          </p:spPr>
          <p:txBody>
            <a:bodyPr/>
            <a:lstStyle/>
            <a:p>
              <a:endParaRPr lang="es-CL"/>
            </a:p>
          </p:txBody>
        </p:sp>
      </p:grpSp>
      <p:sp>
        <p:nvSpPr>
          <p:cNvPr id="8" name="TextBox 8">
            <a:extLst>
              <a:ext uri="{FF2B5EF4-FFF2-40B4-BE49-F238E27FC236}">
                <a16:creationId xmlns:a16="http://schemas.microsoft.com/office/drawing/2014/main" id="{B723E40A-771E-A3E9-672F-18A346CC25BC}"/>
              </a:ext>
            </a:extLst>
          </p:cNvPr>
          <p:cNvSpPr txBox="1"/>
          <p:nvPr/>
        </p:nvSpPr>
        <p:spPr>
          <a:xfrm>
            <a:off x="2785460" y="2269212"/>
            <a:ext cx="1637245" cy="179536"/>
          </a:xfrm>
          <a:prstGeom prst="rect">
            <a:avLst/>
          </a:prstGeom>
        </p:spPr>
        <p:txBody>
          <a:bodyPr lIns="0" tIns="0" rIns="0" bIns="0" rtlCol="0" anchor="t">
            <a:spAutoFit/>
          </a:bodyPr>
          <a:lstStyle/>
          <a:p>
            <a:pPr algn="ctr">
              <a:lnSpc>
                <a:spcPts val="1375"/>
              </a:lnSpc>
            </a:pPr>
            <a:r>
              <a:rPr lang="en-US" sz="1250" b="1" dirty="0">
                <a:solidFill>
                  <a:srgbClr val="3A568B"/>
                </a:solidFill>
                <a:latin typeface="+mj-lt"/>
              </a:rPr>
              <a:t>Power Query</a:t>
            </a:r>
            <a:endParaRPr lang="es-ES" dirty="0"/>
          </a:p>
        </p:txBody>
      </p:sp>
      <p:grpSp>
        <p:nvGrpSpPr>
          <p:cNvPr id="9" name="Group 9">
            <a:extLst>
              <a:ext uri="{FF2B5EF4-FFF2-40B4-BE49-F238E27FC236}">
                <a16:creationId xmlns:a16="http://schemas.microsoft.com/office/drawing/2014/main" id="{553FA658-62BF-0B93-FFB1-5D0F711B5EDE}"/>
              </a:ext>
            </a:extLst>
          </p:cNvPr>
          <p:cNvGrpSpPr/>
          <p:nvPr/>
        </p:nvGrpSpPr>
        <p:grpSpPr>
          <a:xfrm>
            <a:off x="2681019" y="2649879"/>
            <a:ext cx="1846127" cy="653937"/>
            <a:chOff x="0" y="0"/>
            <a:chExt cx="1714324" cy="607249"/>
          </a:xfrm>
        </p:grpSpPr>
        <p:sp>
          <p:nvSpPr>
            <p:cNvPr id="10" name="Freeform 10">
              <a:extLst>
                <a:ext uri="{FF2B5EF4-FFF2-40B4-BE49-F238E27FC236}">
                  <a16:creationId xmlns:a16="http://schemas.microsoft.com/office/drawing/2014/main" id="{0E62B192-999C-E046-9750-762686B89F22}"/>
                </a:ext>
              </a:extLst>
            </p:cNvPr>
            <p:cNvSpPr/>
            <p:nvPr/>
          </p:nvSpPr>
          <p:spPr>
            <a:xfrm>
              <a:off x="0" y="0"/>
              <a:ext cx="1714324" cy="607249"/>
            </a:xfrm>
            <a:custGeom>
              <a:avLst/>
              <a:gdLst/>
              <a:ahLst/>
              <a:cxnLst/>
              <a:rect l="l" t="t" r="r" b="b"/>
              <a:pathLst>
                <a:path w="1714324" h="607249">
                  <a:moveTo>
                    <a:pt x="0" y="0"/>
                  </a:moveTo>
                  <a:lnTo>
                    <a:pt x="1714324" y="0"/>
                  </a:lnTo>
                  <a:lnTo>
                    <a:pt x="1714324" y="607249"/>
                  </a:lnTo>
                  <a:lnTo>
                    <a:pt x="0" y="607249"/>
                  </a:lnTo>
                  <a:close/>
                </a:path>
              </a:pathLst>
            </a:custGeom>
            <a:solidFill>
              <a:srgbClr val="5271FF"/>
            </a:solidFill>
          </p:spPr>
          <p:txBody>
            <a:bodyPr/>
            <a:lstStyle/>
            <a:p>
              <a:endParaRPr lang="es-CL"/>
            </a:p>
          </p:txBody>
        </p:sp>
      </p:grpSp>
      <p:sp>
        <p:nvSpPr>
          <p:cNvPr id="11" name="TextBox 11">
            <a:extLst>
              <a:ext uri="{FF2B5EF4-FFF2-40B4-BE49-F238E27FC236}">
                <a16:creationId xmlns:a16="http://schemas.microsoft.com/office/drawing/2014/main" id="{B58A777B-7831-55D5-4EBA-9CB3B68B3AEF}"/>
              </a:ext>
            </a:extLst>
          </p:cNvPr>
          <p:cNvSpPr txBox="1"/>
          <p:nvPr/>
        </p:nvSpPr>
        <p:spPr>
          <a:xfrm>
            <a:off x="2878643" y="2886707"/>
            <a:ext cx="1450880" cy="179536"/>
          </a:xfrm>
          <a:prstGeom prst="rect">
            <a:avLst/>
          </a:prstGeom>
        </p:spPr>
        <p:txBody>
          <a:bodyPr lIns="0" tIns="0" rIns="0" bIns="0" rtlCol="0" anchor="t">
            <a:spAutoFit/>
          </a:bodyPr>
          <a:lstStyle/>
          <a:p>
            <a:pPr algn="ctr">
              <a:lnSpc>
                <a:spcPts val="1400"/>
              </a:lnSpc>
            </a:pPr>
            <a:r>
              <a:rPr lang="en-US" sz="1400" err="1">
                <a:solidFill>
                  <a:srgbClr val="F6F2EF"/>
                </a:solidFill>
                <a:latin typeface="Roboto Bold"/>
              </a:rPr>
              <a:t>Lenguaje</a:t>
            </a:r>
            <a:r>
              <a:rPr lang="en-US" sz="1400">
                <a:solidFill>
                  <a:srgbClr val="F6F2EF"/>
                </a:solidFill>
                <a:latin typeface="Roboto Bold"/>
              </a:rPr>
              <a:t> M</a:t>
            </a:r>
            <a:endParaRPr lang="en-US" sz="1400">
              <a:solidFill>
                <a:srgbClr val="F6F2EF"/>
              </a:solidFill>
              <a:latin typeface="Roboto Bold"/>
              <a:ea typeface="Roboto Bold"/>
              <a:cs typeface="Roboto Bold"/>
            </a:endParaRPr>
          </a:p>
        </p:txBody>
      </p:sp>
      <p:grpSp>
        <p:nvGrpSpPr>
          <p:cNvPr id="12" name="Group 12">
            <a:extLst>
              <a:ext uri="{FF2B5EF4-FFF2-40B4-BE49-F238E27FC236}">
                <a16:creationId xmlns:a16="http://schemas.microsoft.com/office/drawing/2014/main" id="{E6014FE5-AA06-CBA6-DB1F-F9C94DB52230}"/>
              </a:ext>
            </a:extLst>
          </p:cNvPr>
          <p:cNvGrpSpPr/>
          <p:nvPr/>
        </p:nvGrpSpPr>
        <p:grpSpPr>
          <a:xfrm>
            <a:off x="4753385" y="2124520"/>
            <a:ext cx="1846127" cy="448134"/>
            <a:chOff x="0" y="0"/>
            <a:chExt cx="1714324" cy="416139"/>
          </a:xfrm>
        </p:grpSpPr>
        <p:sp>
          <p:nvSpPr>
            <p:cNvPr id="13" name="Freeform 13">
              <a:extLst>
                <a:ext uri="{FF2B5EF4-FFF2-40B4-BE49-F238E27FC236}">
                  <a16:creationId xmlns:a16="http://schemas.microsoft.com/office/drawing/2014/main" id="{7466A9F5-417B-1D01-827B-07891F60984B}"/>
                </a:ext>
              </a:extLst>
            </p:cNvPr>
            <p:cNvSpPr/>
            <p:nvPr/>
          </p:nvSpPr>
          <p:spPr>
            <a:xfrm>
              <a:off x="0" y="0"/>
              <a:ext cx="1714324" cy="416139"/>
            </a:xfrm>
            <a:custGeom>
              <a:avLst/>
              <a:gdLst/>
              <a:ahLst/>
              <a:cxnLst/>
              <a:rect l="l" t="t" r="r" b="b"/>
              <a:pathLst>
                <a:path w="1714324" h="416139">
                  <a:moveTo>
                    <a:pt x="0" y="0"/>
                  </a:moveTo>
                  <a:lnTo>
                    <a:pt x="1714324" y="0"/>
                  </a:lnTo>
                  <a:lnTo>
                    <a:pt x="1714324" y="416139"/>
                  </a:lnTo>
                  <a:lnTo>
                    <a:pt x="0" y="416139"/>
                  </a:lnTo>
                  <a:close/>
                </a:path>
              </a:pathLst>
            </a:custGeom>
            <a:solidFill>
              <a:srgbClr val="D9D9D9"/>
            </a:solidFill>
          </p:spPr>
          <p:txBody>
            <a:bodyPr/>
            <a:lstStyle/>
            <a:p>
              <a:endParaRPr lang="es-CL"/>
            </a:p>
          </p:txBody>
        </p:sp>
      </p:grpSp>
      <p:sp>
        <p:nvSpPr>
          <p:cNvPr id="14" name="TextBox 14">
            <a:extLst>
              <a:ext uri="{FF2B5EF4-FFF2-40B4-BE49-F238E27FC236}">
                <a16:creationId xmlns:a16="http://schemas.microsoft.com/office/drawing/2014/main" id="{1F109453-992A-7FFC-7D72-52AE5DCB491C}"/>
              </a:ext>
            </a:extLst>
          </p:cNvPr>
          <p:cNvSpPr txBox="1"/>
          <p:nvPr/>
        </p:nvSpPr>
        <p:spPr>
          <a:xfrm>
            <a:off x="4857826" y="2269212"/>
            <a:ext cx="1637245" cy="179536"/>
          </a:xfrm>
          <a:prstGeom prst="rect">
            <a:avLst/>
          </a:prstGeom>
        </p:spPr>
        <p:txBody>
          <a:bodyPr lIns="0" tIns="0" rIns="0" bIns="0" rtlCol="0" anchor="t">
            <a:spAutoFit/>
          </a:bodyPr>
          <a:lstStyle/>
          <a:p>
            <a:pPr algn="ctr">
              <a:lnSpc>
                <a:spcPts val="1375"/>
              </a:lnSpc>
            </a:pPr>
            <a:r>
              <a:rPr lang="en-US" sz="1250" b="1">
                <a:solidFill>
                  <a:srgbClr val="3A568B"/>
                </a:solidFill>
                <a:latin typeface="+mj-lt"/>
              </a:rPr>
              <a:t>DAX</a:t>
            </a:r>
            <a:endParaRPr lang="es-ES"/>
          </a:p>
        </p:txBody>
      </p:sp>
      <p:grpSp>
        <p:nvGrpSpPr>
          <p:cNvPr id="15" name="Group 15">
            <a:extLst>
              <a:ext uri="{FF2B5EF4-FFF2-40B4-BE49-F238E27FC236}">
                <a16:creationId xmlns:a16="http://schemas.microsoft.com/office/drawing/2014/main" id="{AC820080-BC95-1318-4C82-3DC5B850402A}"/>
              </a:ext>
            </a:extLst>
          </p:cNvPr>
          <p:cNvGrpSpPr/>
          <p:nvPr/>
        </p:nvGrpSpPr>
        <p:grpSpPr>
          <a:xfrm>
            <a:off x="4753385" y="2649879"/>
            <a:ext cx="1846127" cy="653937"/>
            <a:chOff x="0" y="0"/>
            <a:chExt cx="1714324" cy="607249"/>
          </a:xfrm>
        </p:grpSpPr>
        <p:sp>
          <p:nvSpPr>
            <p:cNvPr id="16" name="Freeform 16">
              <a:extLst>
                <a:ext uri="{FF2B5EF4-FFF2-40B4-BE49-F238E27FC236}">
                  <a16:creationId xmlns:a16="http://schemas.microsoft.com/office/drawing/2014/main" id="{3249BC7E-9FCB-322B-4CB8-7B2E18C29623}"/>
                </a:ext>
              </a:extLst>
            </p:cNvPr>
            <p:cNvSpPr/>
            <p:nvPr/>
          </p:nvSpPr>
          <p:spPr>
            <a:xfrm>
              <a:off x="0" y="0"/>
              <a:ext cx="1714324" cy="607249"/>
            </a:xfrm>
            <a:custGeom>
              <a:avLst/>
              <a:gdLst/>
              <a:ahLst/>
              <a:cxnLst/>
              <a:rect l="l" t="t" r="r" b="b"/>
              <a:pathLst>
                <a:path w="1714324" h="607249">
                  <a:moveTo>
                    <a:pt x="0" y="0"/>
                  </a:moveTo>
                  <a:lnTo>
                    <a:pt x="1714324" y="0"/>
                  </a:lnTo>
                  <a:lnTo>
                    <a:pt x="1714324" y="607249"/>
                  </a:lnTo>
                  <a:lnTo>
                    <a:pt x="0" y="607249"/>
                  </a:lnTo>
                  <a:close/>
                </a:path>
              </a:pathLst>
            </a:custGeom>
            <a:solidFill>
              <a:srgbClr val="5271FF"/>
            </a:solidFill>
          </p:spPr>
          <p:txBody>
            <a:bodyPr/>
            <a:lstStyle/>
            <a:p>
              <a:endParaRPr lang="es-CL"/>
            </a:p>
          </p:txBody>
        </p:sp>
      </p:grpSp>
      <p:sp>
        <p:nvSpPr>
          <p:cNvPr id="17" name="TextBox 17">
            <a:extLst>
              <a:ext uri="{FF2B5EF4-FFF2-40B4-BE49-F238E27FC236}">
                <a16:creationId xmlns:a16="http://schemas.microsoft.com/office/drawing/2014/main" id="{1A183EE4-BBD9-E9BB-4C2D-60225BD4FB1A}"/>
              </a:ext>
            </a:extLst>
          </p:cNvPr>
          <p:cNvSpPr txBox="1"/>
          <p:nvPr/>
        </p:nvSpPr>
        <p:spPr>
          <a:xfrm>
            <a:off x="4857826" y="2797834"/>
            <a:ext cx="1637245" cy="359073"/>
          </a:xfrm>
          <a:prstGeom prst="rect">
            <a:avLst/>
          </a:prstGeom>
        </p:spPr>
        <p:txBody>
          <a:bodyPr lIns="0" tIns="0" rIns="0" bIns="0" rtlCol="0" anchor="t">
            <a:spAutoFit/>
          </a:bodyPr>
          <a:lstStyle/>
          <a:p>
            <a:pPr algn="ctr">
              <a:lnSpc>
                <a:spcPts val="1400"/>
              </a:lnSpc>
            </a:pPr>
            <a:r>
              <a:rPr lang="en-US" sz="1400">
                <a:solidFill>
                  <a:srgbClr val="F6F2EF"/>
                </a:solidFill>
                <a:latin typeface="Roboto Bold"/>
              </a:rPr>
              <a:t>Data Analysis Expressions</a:t>
            </a:r>
            <a:endParaRPr lang="es-ES"/>
          </a:p>
        </p:txBody>
      </p:sp>
    </p:spTree>
    <p:extLst>
      <p:ext uri="{BB962C8B-B14F-4D97-AF65-F5344CB8AC3E}">
        <p14:creationId xmlns:p14="http://schemas.microsoft.com/office/powerpoint/2010/main" val="2344776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62269-831A-F66D-DE24-BC939A0618E8}"/>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4E62EEEF-F571-7E5B-475E-C679FF7E3E1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a:extLst>
              <a:ext uri="{FF2B5EF4-FFF2-40B4-BE49-F238E27FC236}">
                <a16:creationId xmlns:a16="http://schemas.microsoft.com/office/drawing/2014/main" id="{7BAB20D5-2974-8E26-45ED-077617639D06}"/>
              </a:ext>
            </a:extLst>
          </p:cNvPr>
          <p:cNvSpPr/>
          <p:nvPr/>
        </p:nvSpPr>
        <p:spPr>
          <a:xfrm>
            <a:off x="620915" y="2217446"/>
            <a:ext cx="929864" cy="64373"/>
          </a:xfrm>
          <a:prstGeom prst="rect">
            <a:avLst/>
          </a:prstGeom>
          <a:solidFill>
            <a:srgbClr val="FFFFFF"/>
          </a:solidFill>
        </p:spPr>
        <p:txBody>
          <a:bodyPr/>
          <a:lstStyle/>
          <a:p>
            <a:endParaRPr lang="es-CL"/>
          </a:p>
        </p:txBody>
      </p:sp>
      <p:sp>
        <p:nvSpPr>
          <p:cNvPr id="7" name="TextBox 7">
            <a:extLst>
              <a:ext uri="{FF2B5EF4-FFF2-40B4-BE49-F238E27FC236}">
                <a16:creationId xmlns:a16="http://schemas.microsoft.com/office/drawing/2014/main" id="{298E73D3-9047-CB8D-FFFF-026375BFA761}"/>
              </a:ext>
            </a:extLst>
          </p:cNvPr>
          <p:cNvSpPr txBox="1"/>
          <p:nvPr/>
        </p:nvSpPr>
        <p:spPr>
          <a:xfrm>
            <a:off x="620915" y="2395538"/>
            <a:ext cx="5373576" cy="769441"/>
          </a:xfrm>
          <a:prstGeom prst="rect">
            <a:avLst/>
          </a:prstGeom>
        </p:spPr>
        <p:txBody>
          <a:bodyPr lIns="0" tIns="0" rIns="0" bIns="0" rtlCol="0" anchor="t">
            <a:spAutoFit/>
          </a:bodyPr>
          <a:lstStyle/>
          <a:p>
            <a:pPr>
              <a:lnSpc>
                <a:spcPts val="3000"/>
              </a:lnSpc>
            </a:pPr>
            <a:r>
              <a:rPr lang="en-US" sz="3000" b="1" err="1">
                <a:solidFill>
                  <a:srgbClr val="FFFFFF"/>
                </a:solidFill>
                <a:latin typeface="+mj-lt"/>
              </a:rPr>
              <a:t>Interfaz</a:t>
            </a:r>
            <a:r>
              <a:rPr lang="en-US" sz="3000" b="1">
                <a:solidFill>
                  <a:srgbClr val="FFFFFF"/>
                </a:solidFill>
                <a:latin typeface="+mj-lt"/>
              </a:rPr>
              <a:t> de </a:t>
            </a:r>
            <a:r>
              <a:rPr lang="en-US" sz="3000" b="1" err="1">
                <a:solidFill>
                  <a:srgbClr val="FFFFFF"/>
                </a:solidFill>
                <a:latin typeface="+mj-lt"/>
              </a:rPr>
              <a:t>usuario</a:t>
            </a:r>
            <a:r>
              <a:rPr lang="en-US" sz="3000" b="1">
                <a:solidFill>
                  <a:srgbClr val="FFFFFF"/>
                </a:solidFill>
                <a:latin typeface="+mj-lt"/>
              </a:rPr>
              <a:t> de Power BI Desktop</a:t>
            </a:r>
            <a:endParaRPr lang="es-ES"/>
          </a:p>
        </p:txBody>
      </p:sp>
      <p:pic>
        <p:nvPicPr>
          <p:cNvPr id="8" name="Picture 4">
            <a:extLst>
              <a:ext uri="{FF2B5EF4-FFF2-40B4-BE49-F238E27FC236}">
                <a16:creationId xmlns:a16="http://schemas.microsoft.com/office/drawing/2014/main" id="{DACD1AB9-6E11-DA2B-6202-58F091FF58F6}"/>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06931" y="3458799"/>
            <a:ext cx="3105510" cy="2057400"/>
          </a:xfrm>
          <a:prstGeom prst="rect">
            <a:avLst/>
          </a:prstGeom>
        </p:spPr>
      </p:pic>
      <p:pic>
        <p:nvPicPr>
          <p:cNvPr id="9" name="Picture 5">
            <a:extLst>
              <a:ext uri="{FF2B5EF4-FFF2-40B4-BE49-F238E27FC236}">
                <a16:creationId xmlns:a16="http://schemas.microsoft.com/office/drawing/2014/main" id="{3EC6A348-F6C3-E45C-FF61-CFFF696E7ABB}"/>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09276">
            <a:off x="-1200674" y="4487499"/>
            <a:ext cx="3105510" cy="2057400"/>
          </a:xfrm>
          <a:prstGeom prst="rect">
            <a:avLst/>
          </a:prstGeom>
        </p:spPr>
      </p:pic>
      <p:pic>
        <p:nvPicPr>
          <p:cNvPr id="10" name="Picture 6">
            <a:extLst>
              <a:ext uri="{FF2B5EF4-FFF2-40B4-BE49-F238E27FC236}">
                <a16:creationId xmlns:a16="http://schemas.microsoft.com/office/drawing/2014/main" id="{B86B02AC-4453-2EEA-71F3-52A32803E156}"/>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751052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474E2-D55B-2C0E-F9E2-874B744DC6DD}"/>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C83B5083-522F-2FEB-395D-A6EA3169939B}"/>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A43FBFBF-0BA0-89E9-817C-8919EC157D06}"/>
              </a:ext>
            </a:extLst>
          </p:cNvPr>
          <p:cNvSpPr txBox="1"/>
          <p:nvPr/>
        </p:nvSpPr>
        <p:spPr>
          <a:xfrm>
            <a:off x="3368610" y="678019"/>
            <a:ext cx="2406781" cy="230832"/>
          </a:xfrm>
          <a:prstGeom prst="rect">
            <a:avLst/>
          </a:prstGeom>
        </p:spPr>
        <p:txBody>
          <a:bodyPr lIns="0" tIns="0" rIns="0" bIns="0" rtlCol="0" anchor="t">
            <a:spAutoFit/>
          </a:bodyPr>
          <a:lstStyle/>
          <a:p>
            <a:pPr algn="ctr">
              <a:lnSpc>
                <a:spcPts val="1750"/>
              </a:lnSpc>
            </a:pPr>
            <a:r>
              <a:rPr lang="en-US" sz="1800" b="1" spc="18">
                <a:solidFill>
                  <a:srgbClr val="35382F"/>
                </a:solidFill>
                <a:latin typeface="+mj-lt"/>
              </a:rPr>
              <a:t> Interfaz principal</a:t>
            </a:r>
          </a:p>
        </p:txBody>
      </p:sp>
      <p:pic>
        <p:nvPicPr>
          <p:cNvPr id="3" name="Imagen 2" descr="Interfaz de usuario gráfica, PowerPoint&#10;&#10;El contenido generado por inteligencia artificial puede ser incorrecto.">
            <a:extLst>
              <a:ext uri="{FF2B5EF4-FFF2-40B4-BE49-F238E27FC236}">
                <a16:creationId xmlns:a16="http://schemas.microsoft.com/office/drawing/2014/main" id="{8776573C-9BD7-362E-1586-625EAA7E2536}"/>
              </a:ext>
            </a:extLst>
          </p:cNvPr>
          <p:cNvPicPr>
            <a:picLocks noChangeAspect="1"/>
          </p:cNvPicPr>
          <p:nvPr/>
        </p:nvPicPr>
        <p:blipFill>
          <a:blip r:embed="rId3"/>
          <a:stretch>
            <a:fillRect/>
          </a:stretch>
        </p:blipFill>
        <p:spPr>
          <a:xfrm>
            <a:off x="1549547" y="907026"/>
            <a:ext cx="6037533" cy="3558049"/>
          </a:xfrm>
          <a:prstGeom prst="rect">
            <a:avLst/>
          </a:prstGeom>
        </p:spPr>
      </p:pic>
      <p:grpSp>
        <p:nvGrpSpPr>
          <p:cNvPr id="5" name="Group 7">
            <a:extLst>
              <a:ext uri="{FF2B5EF4-FFF2-40B4-BE49-F238E27FC236}">
                <a16:creationId xmlns:a16="http://schemas.microsoft.com/office/drawing/2014/main" id="{BC24DF68-A13A-9F45-7D71-FE76FAF59F37}"/>
              </a:ext>
            </a:extLst>
          </p:cNvPr>
          <p:cNvGrpSpPr/>
          <p:nvPr/>
        </p:nvGrpSpPr>
        <p:grpSpPr>
          <a:xfrm>
            <a:off x="0" y="4719068"/>
            <a:ext cx="9144000" cy="424432"/>
            <a:chOff x="0" y="0"/>
            <a:chExt cx="6186311" cy="287147"/>
          </a:xfrm>
        </p:grpSpPr>
        <p:sp>
          <p:nvSpPr>
            <p:cNvPr id="4" name="Freeform 8">
              <a:extLst>
                <a:ext uri="{FF2B5EF4-FFF2-40B4-BE49-F238E27FC236}">
                  <a16:creationId xmlns:a16="http://schemas.microsoft.com/office/drawing/2014/main" id="{5F38990D-8EC2-7E6A-7C77-8D3AF48D4A19}"/>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Tree>
    <p:extLst>
      <p:ext uri="{BB962C8B-B14F-4D97-AF65-F5344CB8AC3E}">
        <p14:creationId xmlns:p14="http://schemas.microsoft.com/office/powerpoint/2010/main" val="1839311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0185B-5A75-28CE-A739-9E4359637015}"/>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343B1FC3-83F5-DA92-4854-7F97730573D4}"/>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BD9B2473-7DD9-4CE9-9715-B83C3A043F22}"/>
              </a:ext>
            </a:extLst>
          </p:cNvPr>
          <p:cNvSpPr txBox="1"/>
          <p:nvPr/>
        </p:nvSpPr>
        <p:spPr>
          <a:xfrm>
            <a:off x="3368610" y="678019"/>
            <a:ext cx="2406781" cy="230832"/>
          </a:xfrm>
          <a:prstGeom prst="rect">
            <a:avLst/>
          </a:prstGeom>
        </p:spPr>
        <p:txBody>
          <a:bodyPr lIns="0" tIns="0" rIns="0" bIns="0" rtlCol="0" anchor="t">
            <a:spAutoFit/>
          </a:bodyPr>
          <a:lstStyle/>
          <a:p>
            <a:pPr algn="ctr">
              <a:lnSpc>
                <a:spcPts val="1750"/>
              </a:lnSpc>
            </a:pPr>
            <a:r>
              <a:rPr lang="en-US" sz="1800" b="1" spc="18">
                <a:solidFill>
                  <a:srgbClr val="35382F"/>
                </a:solidFill>
                <a:latin typeface="+mj-lt"/>
              </a:rPr>
              <a:t> Vista </a:t>
            </a:r>
            <a:r>
              <a:rPr lang="en-US" sz="1800" b="1" spc="18" err="1">
                <a:solidFill>
                  <a:srgbClr val="35382F"/>
                </a:solidFill>
                <a:latin typeface="+mj-lt"/>
              </a:rPr>
              <a:t>Inicial</a:t>
            </a:r>
          </a:p>
        </p:txBody>
      </p:sp>
      <p:pic>
        <p:nvPicPr>
          <p:cNvPr id="4" name="Imagen 3" descr="Interfaz de usuario gráfica, Texto, Word&#10;&#10;El contenido generado por inteligencia artificial puede ser incorrecto.">
            <a:extLst>
              <a:ext uri="{FF2B5EF4-FFF2-40B4-BE49-F238E27FC236}">
                <a16:creationId xmlns:a16="http://schemas.microsoft.com/office/drawing/2014/main" id="{56E9C641-E89E-0F48-1C95-210B8E5C7B2F}"/>
              </a:ext>
            </a:extLst>
          </p:cNvPr>
          <p:cNvPicPr>
            <a:picLocks noChangeAspect="1"/>
          </p:cNvPicPr>
          <p:nvPr/>
        </p:nvPicPr>
        <p:blipFill>
          <a:blip r:embed="rId3"/>
          <a:stretch>
            <a:fillRect/>
          </a:stretch>
        </p:blipFill>
        <p:spPr>
          <a:xfrm>
            <a:off x="1202959" y="962332"/>
            <a:ext cx="6148148" cy="3617043"/>
          </a:xfrm>
          <a:prstGeom prst="rect">
            <a:avLst/>
          </a:prstGeom>
        </p:spPr>
      </p:pic>
      <p:sp>
        <p:nvSpPr>
          <p:cNvPr id="8" name="Diagrama de flujo: extraer 7">
            <a:extLst>
              <a:ext uri="{FF2B5EF4-FFF2-40B4-BE49-F238E27FC236}">
                <a16:creationId xmlns:a16="http://schemas.microsoft.com/office/drawing/2014/main" id="{43CDA7C9-A4CE-1302-A1D4-5B8B4A6394AD}"/>
              </a:ext>
            </a:extLst>
          </p:cNvPr>
          <p:cNvSpPr/>
          <p:nvPr/>
        </p:nvSpPr>
        <p:spPr>
          <a:xfrm rot="16200000">
            <a:off x="7283134" y="4440713"/>
            <a:ext cx="343295" cy="203515"/>
          </a:xfrm>
          <a:prstGeom prst="flowChartExtract">
            <a:avLst/>
          </a:prstGeom>
          <a:solidFill>
            <a:srgbClr val="CC0000"/>
          </a:solidFill>
          <a:ln>
            <a:solidFill>
              <a:srgbClr val="CC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s-ES" sz="1013"/>
          </a:p>
        </p:txBody>
      </p:sp>
      <p:grpSp>
        <p:nvGrpSpPr>
          <p:cNvPr id="5" name="Group 7">
            <a:extLst>
              <a:ext uri="{FF2B5EF4-FFF2-40B4-BE49-F238E27FC236}">
                <a16:creationId xmlns:a16="http://schemas.microsoft.com/office/drawing/2014/main" id="{174200EE-F835-7F27-07B4-693324A4F588}"/>
              </a:ext>
            </a:extLst>
          </p:cNvPr>
          <p:cNvGrpSpPr/>
          <p:nvPr/>
        </p:nvGrpSpPr>
        <p:grpSpPr>
          <a:xfrm>
            <a:off x="0" y="4719068"/>
            <a:ext cx="9144000" cy="424432"/>
            <a:chOff x="0" y="0"/>
            <a:chExt cx="6186311" cy="287147"/>
          </a:xfrm>
        </p:grpSpPr>
        <p:sp>
          <p:nvSpPr>
            <p:cNvPr id="3" name="Freeform 8">
              <a:extLst>
                <a:ext uri="{FF2B5EF4-FFF2-40B4-BE49-F238E27FC236}">
                  <a16:creationId xmlns:a16="http://schemas.microsoft.com/office/drawing/2014/main" id="{F367DC5F-C742-794C-EB69-146F7414CF9B}"/>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7" name="Freeform 8">
            <a:extLst>
              <a:ext uri="{FF2B5EF4-FFF2-40B4-BE49-F238E27FC236}">
                <a16:creationId xmlns:a16="http://schemas.microsoft.com/office/drawing/2014/main" id="{F1E73C55-6AEB-5C64-DF20-9F72FBF98491}"/>
              </a:ext>
            </a:extLst>
          </p:cNvPr>
          <p:cNvSpPr/>
          <p:nvPr/>
        </p:nvSpPr>
        <p:spPr>
          <a:xfrm>
            <a:off x="7556132" y="3279788"/>
            <a:ext cx="1313610" cy="1577069"/>
          </a:xfrm>
          <a:prstGeom prst="roundRect">
            <a:avLst/>
          </a:prstGeom>
          <a:solidFill>
            <a:srgbClr val="BAD0F6">
              <a:alpha val="84706"/>
            </a:srgbClr>
          </a:solidFill>
        </p:spPr>
        <p:txBody>
          <a:bodyPr lIns="91440" tIns="45720" rIns="91440" bIns="45720" anchor="t"/>
          <a:lstStyle/>
          <a:p>
            <a:r>
              <a:rPr lang="es-CL" sz="1100">
                <a:ea typeface="Roboto"/>
                <a:cs typeface="Roboto"/>
              </a:rPr>
              <a:t>Nota: Cada vez que abras el programa aparecerá la información si existen nuevas actualizaciones</a:t>
            </a:r>
          </a:p>
          <a:p>
            <a:endParaRPr lang="es-CL" sz="1100">
              <a:ea typeface="Roboto"/>
              <a:cs typeface="Roboto"/>
            </a:endParaRPr>
          </a:p>
        </p:txBody>
      </p:sp>
    </p:spTree>
    <p:extLst>
      <p:ext uri="{BB962C8B-B14F-4D97-AF65-F5344CB8AC3E}">
        <p14:creationId xmlns:p14="http://schemas.microsoft.com/office/powerpoint/2010/main" val="2980154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6C200-265D-5ADB-8E82-D8D711ED4648}"/>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3CE072D4-8114-2AA9-6DEA-945F954D8854}"/>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47C7CF6F-E5D5-03B5-22FC-FBB636B43E92}"/>
              </a:ext>
            </a:extLst>
          </p:cNvPr>
          <p:cNvSpPr txBox="1"/>
          <p:nvPr/>
        </p:nvSpPr>
        <p:spPr>
          <a:xfrm>
            <a:off x="3368610" y="678019"/>
            <a:ext cx="2406781" cy="230832"/>
          </a:xfrm>
          <a:prstGeom prst="rect">
            <a:avLst/>
          </a:prstGeom>
        </p:spPr>
        <p:txBody>
          <a:bodyPr lIns="0" tIns="0" rIns="0" bIns="0" rtlCol="0" anchor="t">
            <a:spAutoFit/>
          </a:bodyPr>
          <a:lstStyle/>
          <a:p>
            <a:pPr algn="ctr">
              <a:lnSpc>
                <a:spcPts val="1750"/>
              </a:lnSpc>
            </a:pPr>
            <a:r>
              <a:rPr lang="en-US" sz="1800" b="1" spc="18">
                <a:solidFill>
                  <a:srgbClr val="35382F"/>
                </a:solidFill>
                <a:latin typeface="+mj-lt"/>
              </a:rPr>
              <a:t> Vistas</a:t>
            </a:r>
          </a:p>
        </p:txBody>
      </p:sp>
      <p:pic>
        <p:nvPicPr>
          <p:cNvPr id="3" name="Imagen 2" descr="Interfaz de usuario gráfica, Aplicación&#10;&#10;El contenido generado por inteligencia artificial puede ser incorrecto.">
            <a:extLst>
              <a:ext uri="{FF2B5EF4-FFF2-40B4-BE49-F238E27FC236}">
                <a16:creationId xmlns:a16="http://schemas.microsoft.com/office/drawing/2014/main" id="{AB3B0C02-CA10-4AAB-12D6-B950ABEC58AB}"/>
              </a:ext>
            </a:extLst>
          </p:cNvPr>
          <p:cNvPicPr>
            <a:picLocks noChangeAspect="1"/>
          </p:cNvPicPr>
          <p:nvPr/>
        </p:nvPicPr>
        <p:blipFill>
          <a:blip r:embed="rId3"/>
          <a:srcRect l="19306" t="800" b="1060"/>
          <a:stretch>
            <a:fillRect/>
          </a:stretch>
        </p:blipFill>
        <p:spPr>
          <a:xfrm>
            <a:off x="1721331" y="1068350"/>
            <a:ext cx="6688398" cy="3620613"/>
          </a:xfrm>
          <a:prstGeom prst="rect">
            <a:avLst/>
          </a:prstGeom>
        </p:spPr>
      </p:pic>
      <p:pic>
        <p:nvPicPr>
          <p:cNvPr id="7" name="Picture 6" descr="Forma&#10;&#10;El contenido generado por IA puede ser incorrecto.">
            <a:extLst>
              <a:ext uri="{FF2B5EF4-FFF2-40B4-BE49-F238E27FC236}">
                <a16:creationId xmlns:a16="http://schemas.microsoft.com/office/drawing/2014/main" id="{D52BACAE-54E6-F503-C2C9-52F7E6BB66F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58571" y="1403817"/>
            <a:ext cx="1063804" cy="840465"/>
          </a:xfrm>
          <a:prstGeom prst="rect">
            <a:avLst/>
          </a:prstGeom>
        </p:spPr>
      </p:pic>
      <p:sp>
        <p:nvSpPr>
          <p:cNvPr id="10" name="CuadroTexto 9">
            <a:extLst>
              <a:ext uri="{FF2B5EF4-FFF2-40B4-BE49-F238E27FC236}">
                <a16:creationId xmlns:a16="http://schemas.microsoft.com/office/drawing/2014/main" id="{14E9CA3C-81B6-5E3C-184F-F3E2A46B2BAE}"/>
              </a:ext>
            </a:extLst>
          </p:cNvPr>
          <p:cNvSpPr txBox="1"/>
          <p:nvPr/>
        </p:nvSpPr>
        <p:spPr>
          <a:xfrm>
            <a:off x="657959" y="1413000"/>
            <a:ext cx="105790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solidFill>
                  <a:schemeClr val="accent1"/>
                </a:solidFill>
              </a:rPr>
              <a:t>Informe</a:t>
            </a:r>
            <a:endParaRPr lang="es-ES" sz="1400" b="1" u="sng">
              <a:solidFill>
                <a:schemeClr val="accent1"/>
              </a:solidFill>
              <a:ea typeface="Roboto"/>
              <a:cs typeface="Roboto"/>
            </a:endParaRPr>
          </a:p>
          <a:p>
            <a:r>
              <a:rPr lang="es-ES" sz="1200" b="1">
                <a:ea typeface="Roboto"/>
                <a:cs typeface="Roboto"/>
              </a:rPr>
              <a:t>Datos</a:t>
            </a:r>
          </a:p>
          <a:p>
            <a:r>
              <a:rPr lang="es-ES" sz="1200" b="1">
                <a:ea typeface="Roboto"/>
                <a:cs typeface="Roboto"/>
              </a:rPr>
              <a:t>Modelo</a:t>
            </a:r>
          </a:p>
          <a:p>
            <a:r>
              <a:rPr lang="es-ES" sz="1200" b="1">
                <a:ea typeface="Roboto"/>
                <a:cs typeface="Roboto"/>
              </a:rPr>
              <a:t>DAX</a:t>
            </a:r>
          </a:p>
        </p:txBody>
      </p:sp>
      <p:sp>
        <p:nvSpPr>
          <p:cNvPr id="14" name="Freeform 8">
            <a:extLst>
              <a:ext uri="{FF2B5EF4-FFF2-40B4-BE49-F238E27FC236}">
                <a16:creationId xmlns:a16="http://schemas.microsoft.com/office/drawing/2014/main" id="{AF5B37BA-DEDC-14E4-0DF5-55BDF83B0430}"/>
              </a:ext>
            </a:extLst>
          </p:cNvPr>
          <p:cNvSpPr/>
          <p:nvPr/>
        </p:nvSpPr>
        <p:spPr>
          <a:xfrm>
            <a:off x="251993" y="2383823"/>
            <a:ext cx="1313610" cy="1577069"/>
          </a:xfrm>
          <a:prstGeom prst="roundRect">
            <a:avLst/>
          </a:prstGeom>
          <a:solidFill>
            <a:srgbClr val="BAD0F6">
              <a:alpha val="84706"/>
            </a:srgbClr>
          </a:solidFill>
        </p:spPr>
        <p:txBody>
          <a:bodyPr lIns="91440" tIns="45720" rIns="91440" bIns="45720" anchor="t"/>
          <a:lstStyle/>
          <a:p>
            <a:r>
              <a:rPr lang="es-CL" sz="1100">
                <a:ea typeface="Roboto"/>
                <a:cs typeface="Roboto"/>
              </a:rPr>
              <a:t>Vista Informe:</a:t>
            </a:r>
          </a:p>
          <a:p>
            <a:r>
              <a:rPr lang="es-CL" sz="1100">
                <a:ea typeface="Roboto"/>
                <a:cs typeface="Roboto"/>
              </a:rPr>
              <a:t>Lugar donde se muestran los objetos tales como gráficos, selectores, indicadores, etc.</a:t>
            </a:r>
          </a:p>
        </p:txBody>
      </p:sp>
      <p:grpSp>
        <p:nvGrpSpPr>
          <p:cNvPr id="5" name="Group 7">
            <a:extLst>
              <a:ext uri="{FF2B5EF4-FFF2-40B4-BE49-F238E27FC236}">
                <a16:creationId xmlns:a16="http://schemas.microsoft.com/office/drawing/2014/main" id="{3613D5B2-5F02-B768-4B2E-7996A01404F6}"/>
              </a:ext>
            </a:extLst>
          </p:cNvPr>
          <p:cNvGrpSpPr/>
          <p:nvPr/>
        </p:nvGrpSpPr>
        <p:grpSpPr>
          <a:xfrm>
            <a:off x="0" y="4719068"/>
            <a:ext cx="9144000" cy="424432"/>
            <a:chOff x="0" y="0"/>
            <a:chExt cx="6186311" cy="287147"/>
          </a:xfrm>
        </p:grpSpPr>
        <p:sp>
          <p:nvSpPr>
            <p:cNvPr id="4" name="Freeform 8">
              <a:extLst>
                <a:ext uri="{FF2B5EF4-FFF2-40B4-BE49-F238E27FC236}">
                  <a16:creationId xmlns:a16="http://schemas.microsoft.com/office/drawing/2014/main" id="{AE837E9E-C29C-5325-D33B-E5E0C8360CEC}"/>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Tree>
    <p:extLst>
      <p:ext uri="{BB962C8B-B14F-4D97-AF65-F5344CB8AC3E}">
        <p14:creationId xmlns:p14="http://schemas.microsoft.com/office/powerpoint/2010/main" val="2116687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B28FE-AA60-FDB0-A721-5524DCFB410A}"/>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182973C-CA16-6563-AEB8-544F111151E2}"/>
              </a:ext>
            </a:extLst>
          </p:cNvPr>
          <p:cNvSpPr/>
          <p:nvPr/>
        </p:nvSpPr>
        <p:spPr>
          <a:xfrm>
            <a:off x="4380586" y="613742"/>
            <a:ext cx="382830" cy="85686"/>
          </a:xfrm>
          <a:prstGeom prst="rect">
            <a:avLst/>
          </a:prstGeom>
          <a:solidFill>
            <a:srgbClr val="6DC53B"/>
          </a:solidFill>
        </p:spPr>
        <p:txBody>
          <a:bodyPr/>
          <a:lstStyle/>
          <a:p>
            <a:endParaRPr lang="es-CL"/>
          </a:p>
        </p:txBody>
      </p:sp>
      <p:sp>
        <p:nvSpPr>
          <p:cNvPr id="3" name="TextBox 3">
            <a:extLst>
              <a:ext uri="{FF2B5EF4-FFF2-40B4-BE49-F238E27FC236}">
                <a16:creationId xmlns:a16="http://schemas.microsoft.com/office/drawing/2014/main" id="{9FB9D063-DFA0-E20C-2766-3275999ECA6D}"/>
              </a:ext>
            </a:extLst>
          </p:cNvPr>
          <p:cNvSpPr txBox="1"/>
          <p:nvPr/>
        </p:nvSpPr>
        <p:spPr>
          <a:xfrm>
            <a:off x="2290057" y="747052"/>
            <a:ext cx="4563887" cy="307777"/>
          </a:xfrm>
          <a:prstGeom prst="rect">
            <a:avLst/>
          </a:prstGeom>
        </p:spPr>
        <p:txBody>
          <a:bodyPr lIns="0" tIns="0" rIns="0" bIns="0" rtlCol="0" anchor="t">
            <a:spAutoFit/>
          </a:bodyPr>
          <a:lstStyle/>
          <a:p>
            <a:pPr algn="ctr">
              <a:lnSpc>
                <a:spcPts val="2350"/>
              </a:lnSpc>
            </a:pPr>
            <a:r>
              <a:rPr lang="en-US" sz="2350" b="1" spc="70" err="1">
                <a:solidFill>
                  <a:srgbClr val="1F3B72"/>
                </a:solidFill>
                <a:latin typeface="+mj-lt"/>
              </a:rPr>
              <a:t>Introducción</a:t>
            </a:r>
          </a:p>
        </p:txBody>
      </p:sp>
      <p:grpSp>
        <p:nvGrpSpPr>
          <p:cNvPr id="4" name="Group 4">
            <a:extLst>
              <a:ext uri="{FF2B5EF4-FFF2-40B4-BE49-F238E27FC236}">
                <a16:creationId xmlns:a16="http://schemas.microsoft.com/office/drawing/2014/main" id="{7F555084-8603-B7F4-B60D-2118CA9C7622}"/>
              </a:ext>
            </a:extLst>
          </p:cNvPr>
          <p:cNvGrpSpPr/>
          <p:nvPr/>
        </p:nvGrpSpPr>
        <p:grpSpPr>
          <a:xfrm>
            <a:off x="2549548" y="1289396"/>
            <a:ext cx="4321011" cy="1108627"/>
            <a:chOff x="0" y="0"/>
            <a:chExt cx="3425354" cy="878831"/>
          </a:xfrm>
        </p:grpSpPr>
        <p:sp>
          <p:nvSpPr>
            <p:cNvPr id="5" name="Freeform 5">
              <a:extLst>
                <a:ext uri="{FF2B5EF4-FFF2-40B4-BE49-F238E27FC236}">
                  <a16:creationId xmlns:a16="http://schemas.microsoft.com/office/drawing/2014/main" id="{83A981DF-411C-302E-356E-B54A0C150437}"/>
                </a:ext>
              </a:extLst>
            </p:cNvPr>
            <p:cNvSpPr/>
            <p:nvPr/>
          </p:nvSpPr>
          <p:spPr>
            <a:xfrm>
              <a:off x="0" y="0"/>
              <a:ext cx="3425354" cy="878831"/>
            </a:xfrm>
            <a:custGeom>
              <a:avLst/>
              <a:gdLst/>
              <a:ahLst/>
              <a:cxnLst/>
              <a:rect l="l" t="t" r="r" b="b"/>
              <a:pathLst>
                <a:path w="3425354" h="878831">
                  <a:moveTo>
                    <a:pt x="0" y="0"/>
                  </a:moveTo>
                  <a:lnTo>
                    <a:pt x="3425354" y="0"/>
                  </a:lnTo>
                  <a:lnTo>
                    <a:pt x="3425354" y="878831"/>
                  </a:lnTo>
                  <a:lnTo>
                    <a:pt x="0" y="878831"/>
                  </a:lnTo>
                  <a:close/>
                </a:path>
              </a:pathLst>
            </a:custGeom>
            <a:solidFill>
              <a:srgbClr val="3A568B"/>
            </a:solidFill>
          </p:spPr>
          <p:txBody>
            <a:bodyPr/>
            <a:lstStyle/>
            <a:p>
              <a:endParaRPr lang="es-CL"/>
            </a:p>
          </p:txBody>
        </p:sp>
      </p:grpSp>
      <p:sp>
        <p:nvSpPr>
          <p:cNvPr id="6" name="TextBox 6">
            <a:extLst>
              <a:ext uri="{FF2B5EF4-FFF2-40B4-BE49-F238E27FC236}">
                <a16:creationId xmlns:a16="http://schemas.microsoft.com/office/drawing/2014/main" id="{0CD6065C-B3D0-8DD4-11DE-147255383E40}"/>
              </a:ext>
            </a:extLst>
          </p:cNvPr>
          <p:cNvSpPr txBox="1"/>
          <p:nvPr/>
        </p:nvSpPr>
        <p:spPr>
          <a:xfrm>
            <a:off x="2839331" y="1408512"/>
            <a:ext cx="3741446" cy="887422"/>
          </a:xfrm>
          <a:prstGeom prst="rect">
            <a:avLst/>
          </a:prstGeom>
        </p:spPr>
        <p:txBody>
          <a:bodyPr lIns="0" tIns="0" rIns="0" bIns="0" rtlCol="0" anchor="t">
            <a:spAutoFit/>
          </a:bodyPr>
          <a:lstStyle/>
          <a:p>
            <a:pPr algn="just"/>
            <a:r>
              <a:rPr lang="en-US" sz="1200" dirty="0">
                <a:solidFill>
                  <a:srgbClr val="FFFFFF"/>
                </a:solidFill>
                <a:latin typeface="Roboto"/>
              </a:rPr>
              <a:t>Hoy en día los datos son muy importantes</a:t>
            </a:r>
            <a:endParaRPr lang="es-ES"/>
          </a:p>
          <a:p>
            <a:pPr algn="just">
              <a:lnSpc>
                <a:spcPts val="1250"/>
              </a:lnSpc>
            </a:pPr>
            <a:endParaRPr lang="en-US" sz="1200">
              <a:solidFill>
                <a:srgbClr val="FFFFFF"/>
              </a:solidFill>
              <a:latin typeface="Roboto"/>
              <a:ea typeface="Roboto"/>
              <a:cs typeface="Roboto"/>
            </a:endParaRPr>
          </a:p>
          <a:p>
            <a:pPr algn="just"/>
            <a:r>
              <a:rPr lang="en-US" sz="1200" dirty="0">
                <a:solidFill>
                  <a:srgbClr val="FFFFFF"/>
                </a:solidFill>
                <a:latin typeface="Roboto"/>
                <a:ea typeface="Roboto"/>
                <a:cs typeface="Roboto"/>
              </a:rPr>
              <a:t>"Vivimos en una cultura de datos en la que las decisiones empresariales se basan en hechos"</a:t>
            </a:r>
            <a:endParaRPr lang="en-US" dirty="0"/>
          </a:p>
          <a:p>
            <a:pPr algn="just">
              <a:lnSpc>
                <a:spcPts val="1250"/>
              </a:lnSpc>
            </a:pPr>
            <a:endParaRPr lang="en-US" sz="1200">
              <a:solidFill>
                <a:srgbClr val="FFFFFF"/>
              </a:solidFill>
              <a:latin typeface="Roboto"/>
              <a:ea typeface="Roboto"/>
              <a:cs typeface="Roboto"/>
            </a:endParaRPr>
          </a:p>
        </p:txBody>
      </p:sp>
      <p:grpSp>
        <p:nvGrpSpPr>
          <p:cNvPr id="7" name="Group 7">
            <a:extLst>
              <a:ext uri="{FF2B5EF4-FFF2-40B4-BE49-F238E27FC236}">
                <a16:creationId xmlns:a16="http://schemas.microsoft.com/office/drawing/2014/main" id="{57759BBE-7F71-56AB-1005-A037DC41F856}"/>
              </a:ext>
            </a:extLst>
          </p:cNvPr>
          <p:cNvGrpSpPr/>
          <p:nvPr/>
        </p:nvGrpSpPr>
        <p:grpSpPr>
          <a:xfrm>
            <a:off x="2549548" y="2479698"/>
            <a:ext cx="4321011" cy="1108627"/>
            <a:chOff x="0" y="0"/>
            <a:chExt cx="3425354" cy="878831"/>
          </a:xfrm>
        </p:grpSpPr>
        <p:sp>
          <p:nvSpPr>
            <p:cNvPr id="8" name="Freeform 8">
              <a:extLst>
                <a:ext uri="{FF2B5EF4-FFF2-40B4-BE49-F238E27FC236}">
                  <a16:creationId xmlns:a16="http://schemas.microsoft.com/office/drawing/2014/main" id="{A4F25BCB-40C1-4EF8-A148-DEE7472EC316}"/>
                </a:ext>
              </a:extLst>
            </p:cNvPr>
            <p:cNvSpPr/>
            <p:nvPr/>
          </p:nvSpPr>
          <p:spPr>
            <a:xfrm>
              <a:off x="0" y="0"/>
              <a:ext cx="3425354" cy="878831"/>
            </a:xfrm>
            <a:custGeom>
              <a:avLst/>
              <a:gdLst/>
              <a:ahLst/>
              <a:cxnLst/>
              <a:rect l="l" t="t" r="r" b="b"/>
              <a:pathLst>
                <a:path w="3425354" h="878831">
                  <a:moveTo>
                    <a:pt x="0" y="0"/>
                  </a:moveTo>
                  <a:lnTo>
                    <a:pt x="3425354" y="0"/>
                  </a:lnTo>
                  <a:lnTo>
                    <a:pt x="3425354" y="878831"/>
                  </a:lnTo>
                  <a:lnTo>
                    <a:pt x="0" y="878831"/>
                  </a:lnTo>
                  <a:close/>
                </a:path>
              </a:pathLst>
            </a:custGeom>
            <a:solidFill>
              <a:srgbClr val="BAD0F6">
                <a:alpha val="84706"/>
              </a:srgbClr>
            </a:solidFill>
          </p:spPr>
          <p:txBody>
            <a:bodyPr/>
            <a:lstStyle/>
            <a:p>
              <a:endParaRPr lang="es-CL"/>
            </a:p>
          </p:txBody>
        </p:sp>
      </p:grpSp>
      <p:sp>
        <p:nvSpPr>
          <p:cNvPr id="9" name="TextBox 9">
            <a:extLst>
              <a:ext uri="{FF2B5EF4-FFF2-40B4-BE49-F238E27FC236}">
                <a16:creationId xmlns:a16="http://schemas.microsoft.com/office/drawing/2014/main" id="{58895221-0F14-FDB3-4FCB-6466532EA7D4}"/>
              </a:ext>
            </a:extLst>
          </p:cNvPr>
          <p:cNvSpPr txBox="1"/>
          <p:nvPr/>
        </p:nvSpPr>
        <p:spPr>
          <a:xfrm>
            <a:off x="2839331" y="2581094"/>
            <a:ext cx="3741446" cy="720710"/>
          </a:xfrm>
          <a:prstGeom prst="rect">
            <a:avLst/>
          </a:prstGeom>
        </p:spPr>
        <p:txBody>
          <a:bodyPr lIns="0" tIns="0" rIns="0" bIns="0" rtlCol="0" anchor="t">
            <a:spAutoFit/>
          </a:bodyPr>
          <a:lstStyle/>
          <a:p>
            <a:pPr algn="just"/>
            <a:r>
              <a:rPr lang="en-US" sz="1200" dirty="0">
                <a:solidFill>
                  <a:srgbClr val="3A568B"/>
                </a:solidFill>
                <a:latin typeface="Roboto"/>
              </a:rPr>
              <a:t>Por ello se hace tan necesario poder contar con herramientas que permitan apoyar la toma de decisiones con información fidedigna</a:t>
            </a:r>
            <a:endParaRPr lang="es-ES"/>
          </a:p>
          <a:p>
            <a:pPr algn="just">
              <a:lnSpc>
                <a:spcPts val="1250"/>
              </a:lnSpc>
            </a:pPr>
            <a:endParaRPr lang="en-US" sz="1200">
              <a:solidFill>
                <a:srgbClr val="3A568B"/>
              </a:solidFill>
              <a:latin typeface="Roboto"/>
              <a:ea typeface="Roboto"/>
              <a:cs typeface="Roboto"/>
            </a:endParaRPr>
          </a:p>
        </p:txBody>
      </p:sp>
      <p:grpSp>
        <p:nvGrpSpPr>
          <p:cNvPr id="10" name="Group 10">
            <a:extLst>
              <a:ext uri="{FF2B5EF4-FFF2-40B4-BE49-F238E27FC236}">
                <a16:creationId xmlns:a16="http://schemas.microsoft.com/office/drawing/2014/main" id="{3063D6AB-FD7E-5E42-4DFA-6D311E8B7640}"/>
              </a:ext>
            </a:extLst>
          </p:cNvPr>
          <p:cNvGrpSpPr/>
          <p:nvPr/>
        </p:nvGrpSpPr>
        <p:grpSpPr>
          <a:xfrm>
            <a:off x="2549548" y="3670743"/>
            <a:ext cx="4321011" cy="759377"/>
            <a:chOff x="0" y="0"/>
            <a:chExt cx="3425354" cy="601973"/>
          </a:xfrm>
        </p:grpSpPr>
        <p:sp>
          <p:nvSpPr>
            <p:cNvPr id="11" name="Freeform 11">
              <a:extLst>
                <a:ext uri="{FF2B5EF4-FFF2-40B4-BE49-F238E27FC236}">
                  <a16:creationId xmlns:a16="http://schemas.microsoft.com/office/drawing/2014/main" id="{4012D870-BDD9-70BF-17E9-A62550AAC2CC}"/>
                </a:ext>
              </a:extLst>
            </p:cNvPr>
            <p:cNvSpPr/>
            <p:nvPr/>
          </p:nvSpPr>
          <p:spPr>
            <a:xfrm>
              <a:off x="0" y="0"/>
              <a:ext cx="3425354" cy="601973"/>
            </a:xfrm>
            <a:custGeom>
              <a:avLst/>
              <a:gdLst/>
              <a:ahLst/>
              <a:cxnLst/>
              <a:rect l="l" t="t" r="r" b="b"/>
              <a:pathLst>
                <a:path w="3425354" h="601973">
                  <a:moveTo>
                    <a:pt x="0" y="0"/>
                  </a:moveTo>
                  <a:lnTo>
                    <a:pt x="3425354" y="0"/>
                  </a:lnTo>
                  <a:lnTo>
                    <a:pt x="3425354" y="601973"/>
                  </a:lnTo>
                  <a:lnTo>
                    <a:pt x="0" y="601973"/>
                  </a:lnTo>
                  <a:close/>
                </a:path>
              </a:pathLst>
            </a:custGeom>
            <a:solidFill>
              <a:srgbClr val="DCE7FA"/>
            </a:solidFill>
          </p:spPr>
          <p:txBody>
            <a:bodyPr/>
            <a:lstStyle/>
            <a:p>
              <a:endParaRPr lang="es-CL"/>
            </a:p>
          </p:txBody>
        </p:sp>
      </p:grpSp>
      <p:sp>
        <p:nvSpPr>
          <p:cNvPr id="12" name="TextBox 12">
            <a:extLst>
              <a:ext uri="{FF2B5EF4-FFF2-40B4-BE49-F238E27FC236}">
                <a16:creationId xmlns:a16="http://schemas.microsoft.com/office/drawing/2014/main" id="{E5B4AB99-A897-A8CB-9C9B-0C564FC411C7}"/>
              </a:ext>
            </a:extLst>
          </p:cNvPr>
          <p:cNvSpPr txBox="1"/>
          <p:nvPr/>
        </p:nvSpPr>
        <p:spPr>
          <a:xfrm>
            <a:off x="2839331" y="3781257"/>
            <a:ext cx="3741446" cy="536044"/>
          </a:xfrm>
          <a:prstGeom prst="rect">
            <a:avLst/>
          </a:prstGeom>
        </p:spPr>
        <p:txBody>
          <a:bodyPr lIns="0" tIns="0" rIns="0" bIns="0" rtlCol="0" anchor="t">
            <a:spAutoFit/>
          </a:bodyPr>
          <a:lstStyle/>
          <a:p>
            <a:pPr algn="just"/>
            <a:r>
              <a:rPr lang="en-US" sz="1200" dirty="0">
                <a:solidFill>
                  <a:srgbClr val="3A568B"/>
                </a:solidFill>
                <a:latin typeface="Roboto"/>
              </a:rPr>
              <a:t>Esto supone un desafío en el manejo y visualización efectiva de los datos.</a:t>
            </a:r>
            <a:endParaRPr lang="es-ES" dirty="0"/>
          </a:p>
          <a:p>
            <a:pPr algn="just">
              <a:lnSpc>
                <a:spcPts val="1250"/>
              </a:lnSpc>
            </a:pPr>
            <a:endParaRPr lang="en-US" sz="1200">
              <a:solidFill>
                <a:srgbClr val="3A568B"/>
              </a:solidFill>
              <a:latin typeface="Roboto"/>
              <a:ea typeface="Roboto"/>
              <a:cs typeface="Roboto"/>
            </a:endParaRPr>
          </a:p>
        </p:txBody>
      </p:sp>
    </p:spTree>
    <p:extLst>
      <p:ext uri="{BB962C8B-B14F-4D97-AF65-F5344CB8AC3E}">
        <p14:creationId xmlns:p14="http://schemas.microsoft.com/office/powerpoint/2010/main" val="1401794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B2139-8608-606F-6807-83BD4F481CCE}"/>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47A06844-B8CE-FF8D-013A-376077FBAA18}"/>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83AFCF38-9F3A-3F9D-0655-D3BB55C8EBCE}"/>
              </a:ext>
            </a:extLst>
          </p:cNvPr>
          <p:cNvSpPr txBox="1"/>
          <p:nvPr/>
        </p:nvSpPr>
        <p:spPr>
          <a:xfrm>
            <a:off x="3368610" y="678019"/>
            <a:ext cx="2406781" cy="230832"/>
          </a:xfrm>
          <a:prstGeom prst="rect">
            <a:avLst/>
          </a:prstGeom>
        </p:spPr>
        <p:txBody>
          <a:bodyPr lIns="0" tIns="0" rIns="0" bIns="0" rtlCol="0" anchor="t">
            <a:spAutoFit/>
          </a:bodyPr>
          <a:lstStyle/>
          <a:p>
            <a:pPr algn="ctr">
              <a:lnSpc>
                <a:spcPts val="1750"/>
              </a:lnSpc>
            </a:pPr>
            <a:r>
              <a:rPr lang="en-US" sz="1800" b="1" spc="18">
                <a:solidFill>
                  <a:srgbClr val="35382F"/>
                </a:solidFill>
                <a:latin typeface="+mj-lt"/>
              </a:rPr>
              <a:t> Vistas</a:t>
            </a:r>
          </a:p>
        </p:txBody>
      </p:sp>
      <p:pic>
        <p:nvPicPr>
          <p:cNvPr id="7" name="Picture 6" descr="Forma&#10;&#10;El contenido generado por IA puede ser incorrecto.">
            <a:extLst>
              <a:ext uri="{FF2B5EF4-FFF2-40B4-BE49-F238E27FC236}">
                <a16:creationId xmlns:a16="http://schemas.microsoft.com/office/drawing/2014/main" id="{6D1791AC-C93F-206D-B0A4-0CFD692A263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58571" y="1403817"/>
            <a:ext cx="1063804" cy="840465"/>
          </a:xfrm>
          <a:prstGeom prst="rect">
            <a:avLst/>
          </a:prstGeom>
        </p:spPr>
      </p:pic>
      <p:sp>
        <p:nvSpPr>
          <p:cNvPr id="10" name="CuadroTexto 9">
            <a:extLst>
              <a:ext uri="{FF2B5EF4-FFF2-40B4-BE49-F238E27FC236}">
                <a16:creationId xmlns:a16="http://schemas.microsoft.com/office/drawing/2014/main" id="{695C348E-7B4A-EFF2-8353-B03F01932A03}"/>
              </a:ext>
            </a:extLst>
          </p:cNvPr>
          <p:cNvSpPr txBox="1"/>
          <p:nvPr/>
        </p:nvSpPr>
        <p:spPr>
          <a:xfrm>
            <a:off x="657959" y="1413000"/>
            <a:ext cx="105790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ea typeface="Roboto"/>
                <a:cs typeface="Roboto"/>
              </a:rPr>
              <a:t>Informe</a:t>
            </a:r>
          </a:p>
          <a:p>
            <a:r>
              <a:rPr lang="es-ES" sz="1200" b="1">
                <a:solidFill>
                  <a:schemeClr val="accent1"/>
                </a:solidFill>
              </a:rPr>
              <a:t>Datos</a:t>
            </a:r>
          </a:p>
          <a:p>
            <a:r>
              <a:rPr lang="es-ES" sz="1200" b="1">
                <a:ea typeface="Roboto"/>
                <a:cs typeface="Roboto"/>
              </a:rPr>
              <a:t>Modelo</a:t>
            </a:r>
          </a:p>
          <a:p>
            <a:r>
              <a:rPr lang="es-ES" sz="1200" b="1">
                <a:ea typeface="Roboto"/>
                <a:cs typeface="Roboto"/>
              </a:rPr>
              <a:t>DAX</a:t>
            </a:r>
          </a:p>
        </p:txBody>
      </p:sp>
      <p:sp>
        <p:nvSpPr>
          <p:cNvPr id="14" name="Freeform 8">
            <a:extLst>
              <a:ext uri="{FF2B5EF4-FFF2-40B4-BE49-F238E27FC236}">
                <a16:creationId xmlns:a16="http://schemas.microsoft.com/office/drawing/2014/main" id="{6A607167-A9C9-3B66-FB6E-9BA80F7332AA}"/>
              </a:ext>
            </a:extLst>
          </p:cNvPr>
          <p:cNvSpPr/>
          <p:nvPr/>
        </p:nvSpPr>
        <p:spPr>
          <a:xfrm>
            <a:off x="251993" y="2383823"/>
            <a:ext cx="1313610" cy="1577069"/>
          </a:xfrm>
          <a:prstGeom prst="roundRect">
            <a:avLst/>
          </a:prstGeom>
          <a:solidFill>
            <a:srgbClr val="BAD0F6">
              <a:alpha val="84706"/>
            </a:srgbClr>
          </a:solidFill>
        </p:spPr>
        <p:txBody>
          <a:bodyPr lIns="91440" tIns="45720" rIns="91440" bIns="45720" anchor="t"/>
          <a:lstStyle/>
          <a:p>
            <a:r>
              <a:rPr lang="es-CL" sz="1100">
                <a:ea typeface="Roboto"/>
                <a:cs typeface="Roboto"/>
              </a:rPr>
              <a:t>Vista Datos:</a:t>
            </a:r>
          </a:p>
          <a:p>
            <a:r>
              <a:rPr lang="es-CL" sz="1100">
                <a:ea typeface="Roboto"/>
                <a:cs typeface="Roboto"/>
              </a:rPr>
              <a:t>Lugar donde se muestran las distintas tablas que están incorporadas en el archivo. </a:t>
            </a:r>
          </a:p>
        </p:txBody>
      </p:sp>
      <p:pic>
        <p:nvPicPr>
          <p:cNvPr id="2" name="Imagen 1" descr="Interfaz de usuario gráfica, Aplicación, Word&#10;&#10;El contenido generado por inteligencia artificial puede ser incorrecto.">
            <a:extLst>
              <a:ext uri="{FF2B5EF4-FFF2-40B4-BE49-F238E27FC236}">
                <a16:creationId xmlns:a16="http://schemas.microsoft.com/office/drawing/2014/main" id="{ABB48323-8438-2C7A-D5CA-0FD785722E62}"/>
              </a:ext>
            </a:extLst>
          </p:cNvPr>
          <p:cNvPicPr>
            <a:picLocks noChangeAspect="1"/>
          </p:cNvPicPr>
          <p:nvPr/>
        </p:nvPicPr>
        <p:blipFill>
          <a:blip r:embed="rId5"/>
          <a:srcRect l="18374" t="513" r="495" b="-385"/>
          <a:stretch>
            <a:fillRect/>
          </a:stretch>
        </p:blipFill>
        <p:spPr>
          <a:xfrm>
            <a:off x="1717371" y="968485"/>
            <a:ext cx="5425036" cy="3636689"/>
          </a:xfrm>
          <a:prstGeom prst="rect">
            <a:avLst/>
          </a:prstGeom>
        </p:spPr>
      </p:pic>
      <p:grpSp>
        <p:nvGrpSpPr>
          <p:cNvPr id="5" name="Group 7">
            <a:extLst>
              <a:ext uri="{FF2B5EF4-FFF2-40B4-BE49-F238E27FC236}">
                <a16:creationId xmlns:a16="http://schemas.microsoft.com/office/drawing/2014/main" id="{96A5AA4C-C1E6-15F3-87C5-0B8F8B2F3C8D}"/>
              </a:ext>
            </a:extLst>
          </p:cNvPr>
          <p:cNvGrpSpPr/>
          <p:nvPr/>
        </p:nvGrpSpPr>
        <p:grpSpPr>
          <a:xfrm>
            <a:off x="0" y="4719068"/>
            <a:ext cx="9144000" cy="424432"/>
            <a:chOff x="0" y="0"/>
            <a:chExt cx="6186311" cy="287147"/>
          </a:xfrm>
        </p:grpSpPr>
        <p:sp>
          <p:nvSpPr>
            <p:cNvPr id="4" name="Freeform 8">
              <a:extLst>
                <a:ext uri="{FF2B5EF4-FFF2-40B4-BE49-F238E27FC236}">
                  <a16:creationId xmlns:a16="http://schemas.microsoft.com/office/drawing/2014/main" id="{426292C7-FB5C-88D4-1387-D9B84A8CDFBE}"/>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Tree>
    <p:extLst>
      <p:ext uri="{BB962C8B-B14F-4D97-AF65-F5344CB8AC3E}">
        <p14:creationId xmlns:p14="http://schemas.microsoft.com/office/powerpoint/2010/main" val="31659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58E56-6644-9986-8B5C-26C553BD04EF}"/>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5FD7AB45-5270-F987-90C2-714F1CB97CCF}"/>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7819DC82-DEB7-FFCB-438C-0A2374D76E34}"/>
              </a:ext>
            </a:extLst>
          </p:cNvPr>
          <p:cNvSpPr txBox="1"/>
          <p:nvPr/>
        </p:nvSpPr>
        <p:spPr>
          <a:xfrm>
            <a:off x="3368610" y="678019"/>
            <a:ext cx="2406781" cy="230832"/>
          </a:xfrm>
          <a:prstGeom prst="rect">
            <a:avLst/>
          </a:prstGeom>
        </p:spPr>
        <p:txBody>
          <a:bodyPr lIns="0" tIns="0" rIns="0" bIns="0" rtlCol="0" anchor="t">
            <a:spAutoFit/>
          </a:bodyPr>
          <a:lstStyle/>
          <a:p>
            <a:pPr algn="ctr">
              <a:lnSpc>
                <a:spcPts val="1750"/>
              </a:lnSpc>
            </a:pPr>
            <a:r>
              <a:rPr lang="en-US" sz="1800" b="1" spc="18">
                <a:solidFill>
                  <a:srgbClr val="35382F"/>
                </a:solidFill>
                <a:latin typeface="+mj-lt"/>
              </a:rPr>
              <a:t> Vistas</a:t>
            </a:r>
          </a:p>
        </p:txBody>
      </p:sp>
      <p:pic>
        <p:nvPicPr>
          <p:cNvPr id="7" name="Picture 6" descr="Forma&#10;&#10;El contenido generado por IA puede ser incorrecto.">
            <a:extLst>
              <a:ext uri="{FF2B5EF4-FFF2-40B4-BE49-F238E27FC236}">
                <a16:creationId xmlns:a16="http://schemas.microsoft.com/office/drawing/2014/main" id="{5D90479C-C0BF-F80B-3738-5BA18857B9F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58571" y="1403817"/>
            <a:ext cx="1063804" cy="840465"/>
          </a:xfrm>
          <a:prstGeom prst="rect">
            <a:avLst/>
          </a:prstGeom>
        </p:spPr>
      </p:pic>
      <p:sp>
        <p:nvSpPr>
          <p:cNvPr id="10" name="CuadroTexto 9">
            <a:extLst>
              <a:ext uri="{FF2B5EF4-FFF2-40B4-BE49-F238E27FC236}">
                <a16:creationId xmlns:a16="http://schemas.microsoft.com/office/drawing/2014/main" id="{76AE6095-03AD-8E02-2CBF-08E157F71763}"/>
              </a:ext>
            </a:extLst>
          </p:cNvPr>
          <p:cNvSpPr txBox="1"/>
          <p:nvPr/>
        </p:nvSpPr>
        <p:spPr>
          <a:xfrm>
            <a:off x="657959" y="1413000"/>
            <a:ext cx="105790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ea typeface="Roboto"/>
                <a:cs typeface="Roboto"/>
              </a:rPr>
              <a:t>Informe</a:t>
            </a:r>
          </a:p>
          <a:p>
            <a:r>
              <a:rPr lang="es-ES" sz="1200" b="1">
                <a:ea typeface="Roboto"/>
                <a:cs typeface="Roboto"/>
              </a:rPr>
              <a:t>Datos</a:t>
            </a:r>
          </a:p>
          <a:p>
            <a:r>
              <a:rPr lang="es-ES" sz="1200" b="1">
                <a:solidFill>
                  <a:schemeClr val="accent1"/>
                </a:solidFill>
              </a:rPr>
              <a:t>Modelo</a:t>
            </a:r>
          </a:p>
          <a:p>
            <a:r>
              <a:rPr lang="es-ES" sz="1200" b="1">
                <a:ea typeface="Roboto"/>
                <a:cs typeface="Roboto"/>
              </a:rPr>
              <a:t>DAX</a:t>
            </a:r>
          </a:p>
        </p:txBody>
      </p:sp>
      <p:sp>
        <p:nvSpPr>
          <p:cNvPr id="14" name="Freeform 8">
            <a:extLst>
              <a:ext uri="{FF2B5EF4-FFF2-40B4-BE49-F238E27FC236}">
                <a16:creationId xmlns:a16="http://schemas.microsoft.com/office/drawing/2014/main" id="{147F37FB-2546-4303-FBA2-805825830B49}"/>
              </a:ext>
            </a:extLst>
          </p:cNvPr>
          <p:cNvSpPr/>
          <p:nvPr/>
        </p:nvSpPr>
        <p:spPr>
          <a:xfrm>
            <a:off x="251993" y="2383823"/>
            <a:ext cx="1313610" cy="1577069"/>
          </a:xfrm>
          <a:prstGeom prst="roundRect">
            <a:avLst/>
          </a:prstGeom>
          <a:solidFill>
            <a:srgbClr val="BAD0F6">
              <a:alpha val="84706"/>
            </a:srgbClr>
          </a:solidFill>
        </p:spPr>
        <p:txBody>
          <a:bodyPr lIns="91440" tIns="45720" rIns="91440" bIns="45720" anchor="t"/>
          <a:lstStyle/>
          <a:p>
            <a:r>
              <a:rPr lang="es-CL" sz="1100">
                <a:ea typeface="Roboto"/>
                <a:cs typeface="Roboto"/>
              </a:rPr>
              <a:t>Vista Modelo:</a:t>
            </a:r>
          </a:p>
          <a:p>
            <a:r>
              <a:rPr lang="es-CL" sz="1100">
                <a:ea typeface="Roboto"/>
                <a:cs typeface="Roboto"/>
              </a:rPr>
              <a:t>Lugar donde se muestran como las tablas se relacionan entre sí. </a:t>
            </a:r>
          </a:p>
        </p:txBody>
      </p:sp>
      <p:pic>
        <p:nvPicPr>
          <p:cNvPr id="4" name="Imagen 3" descr="Interfaz de usuario gráfica, Aplicación&#10;&#10;El contenido generado por inteligencia artificial puede ser incorrecto.">
            <a:extLst>
              <a:ext uri="{FF2B5EF4-FFF2-40B4-BE49-F238E27FC236}">
                <a16:creationId xmlns:a16="http://schemas.microsoft.com/office/drawing/2014/main" id="{2FC7C016-D538-D60B-11B7-D5A54C7BB091}"/>
              </a:ext>
            </a:extLst>
          </p:cNvPr>
          <p:cNvPicPr>
            <a:picLocks noChangeAspect="1"/>
          </p:cNvPicPr>
          <p:nvPr/>
        </p:nvPicPr>
        <p:blipFill>
          <a:blip r:embed="rId5"/>
          <a:srcRect l="19191" r="58"/>
          <a:stretch>
            <a:fillRect/>
          </a:stretch>
        </p:blipFill>
        <p:spPr>
          <a:xfrm>
            <a:off x="1718036" y="1082228"/>
            <a:ext cx="6364338" cy="3518268"/>
          </a:xfrm>
          <a:prstGeom prst="rect">
            <a:avLst/>
          </a:prstGeom>
        </p:spPr>
      </p:pic>
      <p:grpSp>
        <p:nvGrpSpPr>
          <p:cNvPr id="5" name="Group 7">
            <a:extLst>
              <a:ext uri="{FF2B5EF4-FFF2-40B4-BE49-F238E27FC236}">
                <a16:creationId xmlns:a16="http://schemas.microsoft.com/office/drawing/2014/main" id="{D6D22F3E-2120-884A-C9D6-D9A5F09A1EB6}"/>
              </a:ext>
            </a:extLst>
          </p:cNvPr>
          <p:cNvGrpSpPr/>
          <p:nvPr/>
        </p:nvGrpSpPr>
        <p:grpSpPr>
          <a:xfrm>
            <a:off x="0" y="4719068"/>
            <a:ext cx="9144000" cy="424432"/>
            <a:chOff x="0" y="0"/>
            <a:chExt cx="6186311" cy="287147"/>
          </a:xfrm>
        </p:grpSpPr>
        <p:sp>
          <p:nvSpPr>
            <p:cNvPr id="3" name="Freeform 8">
              <a:extLst>
                <a:ext uri="{FF2B5EF4-FFF2-40B4-BE49-F238E27FC236}">
                  <a16:creationId xmlns:a16="http://schemas.microsoft.com/office/drawing/2014/main" id="{CCB26B2E-54E3-A498-93BA-CA36C2AE0C01}"/>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Tree>
    <p:extLst>
      <p:ext uri="{BB962C8B-B14F-4D97-AF65-F5344CB8AC3E}">
        <p14:creationId xmlns:p14="http://schemas.microsoft.com/office/powerpoint/2010/main" val="19635701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0EEF4-9211-9910-18CC-31BAADEEC250}"/>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53FF0389-14F3-FE8C-6325-8611D8634F2E}"/>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6E26F96D-FE3E-B421-95BC-F75CE2F4A39F}"/>
              </a:ext>
            </a:extLst>
          </p:cNvPr>
          <p:cNvSpPr txBox="1"/>
          <p:nvPr/>
        </p:nvSpPr>
        <p:spPr>
          <a:xfrm>
            <a:off x="3368610" y="678019"/>
            <a:ext cx="2406781" cy="230832"/>
          </a:xfrm>
          <a:prstGeom prst="rect">
            <a:avLst/>
          </a:prstGeom>
        </p:spPr>
        <p:txBody>
          <a:bodyPr lIns="0" tIns="0" rIns="0" bIns="0" rtlCol="0" anchor="t">
            <a:spAutoFit/>
          </a:bodyPr>
          <a:lstStyle/>
          <a:p>
            <a:pPr algn="ctr">
              <a:lnSpc>
                <a:spcPts val="1750"/>
              </a:lnSpc>
            </a:pPr>
            <a:r>
              <a:rPr lang="en-US" sz="1800" b="1" spc="18">
                <a:solidFill>
                  <a:srgbClr val="35382F"/>
                </a:solidFill>
                <a:latin typeface="+mj-lt"/>
              </a:rPr>
              <a:t> Vistas</a:t>
            </a:r>
          </a:p>
        </p:txBody>
      </p:sp>
      <p:pic>
        <p:nvPicPr>
          <p:cNvPr id="7" name="Picture 6" descr="Forma&#10;&#10;El contenido generado por IA puede ser incorrecto.">
            <a:extLst>
              <a:ext uri="{FF2B5EF4-FFF2-40B4-BE49-F238E27FC236}">
                <a16:creationId xmlns:a16="http://schemas.microsoft.com/office/drawing/2014/main" id="{C654059F-D810-F0BA-414B-05D36743930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58571" y="1403817"/>
            <a:ext cx="1063804" cy="840465"/>
          </a:xfrm>
          <a:prstGeom prst="rect">
            <a:avLst/>
          </a:prstGeom>
        </p:spPr>
      </p:pic>
      <p:sp>
        <p:nvSpPr>
          <p:cNvPr id="10" name="CuadroTexto 9">
            <a:extLst>
              <a:ext uri="{FF2B5EF4-FFF2-40B4-BE49-F238E27FC236}">
                <a16:creationId xmlns:a16="http://schemas.microsoft.com/office/drawing/2014/main" id="{F5B1FCA7-1542-1988-D7AE-EE80FEC6F834}"/>
              </a:ext>
            </a:extLst>
          </p:cNvPr>
          <p:cNvSpPr txBox="1"/>
          <p:nvPr/>
        </p:nvSpPr>
        <p:spPr>
          <a:xfrm>
            <a:off x="657959" y="1413000"/>
            <a:ext cx="105790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ea typeface="Roboto"/>
                <a:cs typeface="Roboto"/>
              </a:rPr>
              <a:t>Informe</a:t>
            </a:r>
          </a:p>
          <a:p>
            <a:r>
              <a:rPr lang="es-ES" sz="1200" b="1">
                <a:ea typeface="Roboto"/>
                <a:cs typeface="Roboto"/>
              </a:rPr>
              <a:t>Datos</a:t>
            </a:r>
          </a:p>
          <a:p>
            <a:r>
              <a:rPr lang="es-ES" sz="1200" b="1">
                <a:solidFill>
                  <a:schemeClr val="accent1"/>
                </a:solidFill>
              </a:rPr>
              <a:t>Modelo</a:t>
            </a:r>
          </a:p>
          <a:p>
            <a:r>
              <a:rPr lang="es-ES" sz="1200" b="1">
                <a:ea typeface="Roboto"/>
                <a:cs typeface="Roboto"/>
              </a:rPr>
              <a:t>DAX</a:t>
            </a:r>
          </a:p>
        </p:txBody>
      </p:sp>
      <p:sp>
        <p:nvSpPr>
          <p:cNvPr id="14" name="Freeform 8">
            <a:extLst>
              <a:ext uri="{FF2B5EF4-FFF2-40B4-BE49-F238E27FC236}">
                <a16:creationId xmlns:a16="http://schemas.microsoft.com/office/drawing/2014/main" id="{753D3735-F3DA-5869-A394-96567F0B11A8}"/>
              </a:ext>
            </a:extLst>
          </p:cNvPr>
          <p:cNvSpPr/>
          <p:nvPr/>
        </p:nvSpPr>
        <p:spPr>
          <a:xfrm>
            <a:off x="251993" y="2383823"/>
            <a:ext cx="1313610" cy="1577069"/>
          </a:xfrm>
          <a:prstGeom prst="roundRect">
            <a:avLst/>
          </a:prstGeom>
          <a:solidFill>
            <a:srgbClr val="BAD0F6">
              <a:alpha val="84706"/>
            </a:srgbClr>
          </a:solidFill>
        </p:spPr>
        <p:txBody>
          <a:bodyPr lIns="91440" tIns="45720" rIns="91440" bIns="45720" anchor="t"/>
          <a:lstStyle/>
          <a:p>
            <a:r>
              <a:rPr lang="es-CL" sz="1100">
                <a:ea typeface="Roboto"/>
                <a:cs typeface="Roboto"/>
              </a:rPr>
              <a:t>Vista Modelo:</a:t>
            </a:r>
          </a:p>
          <a:p>
            <a:r>
              <a:rPr lang="es-CL" sz="1100">
                <a:ea typeface="Roboto"/>
                <a:cs typeface="Roboto"/>
              </a:rPr>
              <a:t>Lugar donde se realizan las funcione DAX que serán utilizadas en los </a:t>
            </a:r>
            <a:r>
              <a:rPr lang="es-CL" sz="1100" err="1">
                <a:ea typeface="Roboto"/>
                <a:cs typeface="Roboto"/>
              </a:rPr>
              <a:t>KPI's</a:t>
            </a:r>
            <a:r>
              <a:rPr lang="es-CL" sz="1100">
                <a:ea typeface="Roboto"/>
                <a:cs typeface="Roboto"/>
              </a:rPr>
              <a:t>. </a:t>
            </a:r>
          </a:p>
        </p:txBody>
      </p:sp>
      <p:pic>
        <p:nvPicPr>
          <p:cNvPr id="3" name="Imagen 2" descr="Interfaz de usuario gráfica, Texto, Aplicación, Correo electrónico&#10;&#10;El contenido generado por inteligencia artificial puede ser incorrecto.">
            <a:extLst>
              <a:ext uri="{FF2B5EF4-FFF2-40B4-BE49-F238E27FC236}">
                <a16:creationId xmlns:a16="http://schemas.microsoft.com/office/drawing/2014/main" id="{469D64DE-CE21-957C-561C-BBBD750AF8BF}"/>
              </a:ext>
            </a:extLst>
          </p:cNvPr>
          <p:cNvPicPr>
            <a:picLocks noChangeAspect="1"/>
          </p:cNvPicPr>
          <p:nvPr/>
        </p:nvPicPr>
        <p:blipFill>
          <a:blip r:embed="rId5"/>
          <a:srcRect l="19168" r="55" b="-123"/>
          <a:stretch>
            <a:fillRect/>
          </a:stretch>
        </p:blipFill>
        <p:spPr>
          <a:xfrm>
            <a:off x="1723718" y="1013651"/>
            <a:ext cx="6586032" cy="3674559"/>
          </a:xfrm>
          <a:prstGeom prst="rect">
            <a:avLst/>
          </a:prstGeom>
        </p:spPr>
      </p:pic>
      <p:grpSp>
        <p:nvGrpSpPr>
          <p:cNvPr id="5" name="Group 7">
            <a:extLst>
              <a:ext uri="{FF2B5EF4-FFF2-40B4-BE49-F238E27FC236}">
                <a16:creationId xmlns:a16="http://schemas.microsoft.com/office/drawing/2014/main" id="{D097FF0E-E0A6-B77E-A920-124102768E6A}"/>
              </a:ext>
            </a:extLst>
          </p:cNvPr>
          <p:cNvGrpSpPr/>
          <p:nvPr/>
        </p:nvGrpSpPr>
        <p:grpSpPr>
          <a:xfrm>
            <a:off x="0" y="4719068"/>
            <a:ext cx="9144000" cy="424432"/>
            <a:chOff x="0" y="0"/>
            <a:chExt cx="6186311" cy="287147"/>
          </a:xfrm>
        </p:grpSpPr>
        <p:sp>
          <p:nvSpPr>
            <p:cNvPr id="4" name="Freeform 8">
              <a:extLst>
                <a:ext uri="{FF2B5EF4-FFF2-40B4-BE49-F238E27FC236}">
                  <a16:creationId xmlns:a16="http://schemas.microsoft.com/office/drawing/2014/main" id="{05F568DA-9C6A-43FD-FE13-B56B30B40C52}"/>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Tree>
    <p:extLst>
      <p:ext uri="{BB962C8B-B14F-4D97-AF65-F5344CB8AC3E}">
        <p14:creationId xmlns:p14="http://schemas.microsoft.com/office/powerpoint/2010/main" val="514813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8EABE-38D3-44C2-EEAE-A8378A7BE2AB}"/>
            </a:ext>
          </a:extLst>
        </p:cNvPr>
        <p:cNvGrpSpPr/>
        <p:nvPr/>
      </p:nvGrpSpPr>
      <p:grpSpPr>
        <a:xfrm>
          <a:off x="0" y="0"/>
          <a:ext cx="0" cy="0"/>
          <a:chOff x="0" y="0"/>
          <a:chExt cx="0" cy="0"/>
        </a:xfrm>
      </p:grpSpPr>
      <p:pic>
        <p:nvPicPr>
          <p:cNvPr id="2" name="Imagen 1" descr="Interfaz de usuario gráfica, Aplicación, Word&#10;&#10;El contenido generado por IA puede ser incorrecto.">
            <a:extLst>
              <a:ext uri="{FF2B5EF4-FFF2-40B4-BE49-F238E27FC236}">
                <a16:creationId xmlns:a16="http://schemas.microsoft.com/office/drawing/2014/main" id="{E11E64EF-A722-C475-83AD-E3A0777ECBB8}"/>
              </a:ext>
            </a:extLst>
          </p:cNvPr>
          <p:cNvPicPr>
            <a:picLocks noChangeAspect="1"/>
          </p:cNvPicPr>
          <p:nvPr/>
        </p:nvPicPr>
        <p:blipFill>
          <a:blip r:embed="rId3"/>
          <a:stretch>
            <a:fillRect/>
          </a:stretch>
        </p:blipFill>
        <p:spPr>
          <a:xfrm>
            <a:off x="1714499" y="1159950"/>
            <a:ext cx="6489292" cy="3502027"/>
          </a:xfrm>
          <a:prstGeom prst="rect">
            <a:avLst/>
          </a:prstGeom>
        </p:spPr>
      </p:pic>
      <p:sp>
        <p:nvSpPr>
          <p:cNvPr id="66" name="AutoShape 66">
            <a:extLst>
              <a:ext uri="{FF2B5EF4-FFF2-40B4-BE49-F238E27FC236}">
                <a16:creationId xmlns:a16="http://schemas.microsoft.com/office/drawing/2014/main" id="{420FC89D-2D5D-E9DB-7EA2-0A370DE90CDD}"/>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468942EB-968E-6021-36DB-E7387BDE4266}"/>
              </a:ext>
            </a:extLst>
          </p:cNvPr>
          <p:cNvSpPr txBox="1"/>
          <p:nvPr/>
        </p:nvSpPr>
        <p:spPr>
          <a:xfrm>
            <a:off x="3368610" y="678019"/>
            <a:ext cx="2406781" cy="230832"/>
          </a:xfrm>
          <a:prstGeom prst="rect">
            <a:avLst/>
          </a:prstGeom>
        </p:spPr>
        <p:txBody>
          <a:bodyPr lIns="0" tIns="0" rIns="0" bIns="0" rtlCol="0" anchor="t">
            <a:spAutoFit/>
          </a:bodyPr>
          <a:lstStyle/>
          <a:p>
            <a:pPr algn="ctr">
              <a:lnSpc>
                <a:spcPts val="1750"/>
              </a:lnSpc>
            </a:pPr>
            <a:r>
              <a:rPr lang="en-US" sz="1800" b="1" spc="18">
                <a:solidFill>
                  <a:srgbClr val="35382F"/>
                </a:solidFill>
                <a:latin typeface="+mj-lt"/>
              </a:rPr>
              <a:t> Vistas</a:t>
            </a:r>
          </a:p>
        </p:txBody>
      </p:sp>
      <p:pic>
        <p:nvPicPr>
          <p:cNvPr id="7" name="Picture 6" descr="Forma&#10;&#10;El contenido generado por IA puede ser incorrecto.">
            <a:extLst>
              <a:ext uri="{FF2B5EF4-FFF2-40B4-BE49-F238E27FC236}">
                <a16:creationId xmlns:a16="http://schemas.microsoft.com/office/drawing/2014/main" id="{4B191B09-9C44-7477-2DBB-F5044C24840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3578752" y="1012985"/>
            <a:ext cx="1063804" cy="549185"/>
          </a:xfrm>
          <a:prstGeom prst="rect">
            <a:avLst/>
          </a:prstGeom>
        </p:spPr>
      </p:pic>
      <p:sp>
        <p:nvSpPr>
          <p:cNvPr id="10" name="CuadroTexto 9">
            <a:extLst>
              <a:ext uri="{FF2B5EF4-FFF2-40B4-BE49-F238E27FC236}">
                <a16:creationId xmlns:a16="http://schemas.microsoft.com/office/drawing/2014/main" id="{AABD027F-AA03-D512-0B54-7C27C4A7861B}"/>
              </a:ext>
            </a:extLst>
          </p:cNvPr>
          <p:cNvSpPr txBox="1"/>
          <p:nvPr/>
        </p:nvSpPr>
        <p:spPr>
          <a:xfrm>
            <a:off x="3865733" y="1036917"/>
            <a:ext cx="70763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200" b="1">
                <a:ea typeface="Roboto"/>
                <a:cs typeface="Roboto"/>
              </a:rPr>
              <a:t>Menú </a:t>
            </a:r>
            <a:endParaRPr lang="es-ES">
              <a:ea typeface="Roboto"/>
              <a:cs typeface="Roboto"/>
            </a:endParaRPr>
          </a:p>
          <a:p>
            <a:pPr algn="ctr"/>
            <a:r>
              <a:rPr lang="es-ES" sz="1200" b="1">
                <a:ea typeface="Roboto"/>
                <a:cs typeface="Roboto"/>
              </a:rPr>
              <a:t>ayuda</a:t>
            </a:r>
            <a:endParaRPr lang="es-ES">
              <a:ea typeface="Roboto"/>
              <a:cs typeface="Roboto"/>
            </a:endParaRPr>
          </a:p>
        </p:txBody>
      </p:sp>
      <p:sp>
        <p:nvSpPr>
          <p:cNvPr id="14" name="Freeform 8">
            <a:extLst>
              <a:ext uri="{FF2B5EF4-FFF2-40B4-BE49-F238E27FC236}">
                <a16:creationId xmlns:a16="http://schemas.microsoft.com/office/drawing/2014/main" id="{8E15A83B-4046-E428-3CCF-F164ACFA44A9}"/>
              </a:ext>
            </a:extLst>
          </p:cNvPr>
          <p:cNvSpPr/>
          <p:nvPr/>
        </p:nvSpPr>
        <p:spPr>
          <a:xfrm>
            <a:off x="251993" y="2383823"/>
            <a:ext cx="1313610" cy="1577069"/>
          </a:xfrm>
          <a:prstGeom prst="roundRect">
            <a:avLst/>
          </a:prstGeom>
          <a:solidFill>
            <a:srgbClr val="BAD0F6">
              <a:alpha val="84706"/>
            </a:srgbClr>
          </a:solidFill>
        </p:spPr>
        <p:txBody>
          <a:bodyPr lIns="91440" tIns="45720" rIns="91440" bIns="45720" anchor="t"/>
          <a:lstStyle/>
          <a:p>
            <a:r>
              <a:rPr lang="es-CL" sz="1100" b="1">
                <a:ea typeface="Roboto"/>
                <a:cs typeface="Roboto"/>
              </a:rPr>
              <a:t>Menú ayuda:</a:t>
            </a:r>
            <a:endParaRPr lang="es-ES" b="1">
              <a:ea typeface="Roboto"/>
              <a:cs typeface="Roboto"/>
            </a:endParaRPr>
          </a:p>
          <a:p>
            <a:r>
              <a:rPr lang="es-CL" sz="1000"/>
              <a:t>Este menú ofrece una amplia variedad de opciones para recibir ayuda en caso de necesitar orientación con la herramienta.</a:t>
            </a:r>
            <a:endParaRPr lang="es-CL" sz="1000">
              <a:ea typeface="Roboto"/>
              <a:cs typeface="Roboto"/>
            </a:endParaRPr>
          </a:p>
          <a:p>
            <a:endParaRPr lang="es-CL" sz="1100">
              <a:ea typeface="Roboto"/>
              <a:cs typeface="Roboto"/>
            </a:endParaRPr>
          </a:p>
        </p:txBody>
      </p:sp>
      <p:grpSp>
        <p:nvGrpSpPr>
          <p:cNvPr id="6" name="Group 7">
            <a:extLst>
              <a:ext uri="{FF2B5EF4-FFF2-40B4-BE49-F238E27FC236}">
                <a16:creationId xmlns:a16="http://schemas.microsoft.com/office/drawing/2014/main" id="{87350359-27E9-DA93-D660-107C4A198C27}"/>
              </a:ext>
            </a:extLst>
          </p:cNvPr>
          <p:cNvGrpSpPr/>
          <p:nvPr/>
        </p:nvGrpSpPr>
        <p:grpSpPr>
          <a:xfrm>
            <a:off x="0" y="4719068"/>
            <a:ext cx="9144000" cy="424432"/>
            <a:chOff x="0" y="0"/>
            <a:chExt cx="6186311" cy="287147"/>
          </a:xfrm>
        </p:grpSpPr>
        <p:sp>
          <p:nvSpPr>
            <p:cNvPr id="5" name="Freeform 8">
              <a:extLst>
                <a:ext uri="{FF2B5EF4-FFF2-40B4-BE49-F238E27FC236}">
                  <a16:creationId xmlns:a16="http://schemas.microsoft.com/office/drawing/2014/main" id="{86A31D45-FFA6-1B45-4969-7D77420AFA08}"/>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Tree>
    <p:extLst>
      <p:ext uri="{BB962C8B-B14F-4D97-AF65-F5344CB8AC3E}">
        <p14:creationId xmlns:p14="http://schemas.microsoft.com/office/powerpoint/2010/main" val="36876921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6C66F-89B1-A39B-7E0F-20D7A3F4006B}"/>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487783D2-A195-7766-F7AB-3BBCF4D2D0B7}"/>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B632E4D4-BC12-5202-0C91-4FA43845ADA8}"/>
              </a:ext>
            </a:extLst>
          </p:cNvPr>
          <p:cNvSpPr txBox="1"/>
          <p:nvPr/>
        </p:nvSpPr>
        <p:spPr>
          <a:xfrm>
            <a:off x="3368610" y="678019"/>
            <a:ext cx="2406781" cy="230832"/>
          </a:xfrm>
          <a:prstGeom prst="rect">
            <a:avLst/>
          </a:prstGeom>
        </p:spPr>
        <p:txBody>
          <a:bodyPr lIns="0" tIns="0" rIns="0" bIns="0" rtlCol="0" anchor="t">
            <a:spAutoFit/>
          </a:bodyPr>
          <a:lstStyle/>
          <a:p>
            <a:pPr algn="ctr">
              <a:lnSpc>
                <a:spcPts val="1750"/>
              </a:lnSpc>
            </a:pPr>
            <a:r>
              <a:rPr lang="en-US" sz="1800" b="1" spc="18">
                <a:solidFill>
                  <a:srgbClr val="35382F"/>
                </a:solidFill>
                <a:latin typeface="+mj-lt"/>
              </a:rPr>
              <a:t> Vistas</a:t>
            </a:r>
          </a:p>
        </p:txBody>
      </p:sp>
      <p:sp>
        <p:nvSpPr>
          <p:cNvPr id="14" name="Freeform 8">
            <a:extLst>
              <a:ext uri="{FF2B5EF4-FFF2-40B4-BE49-F238E27FC236}">
                <a16:creationId xmlns:a16="http://schemas.microsoft.com/office/drawing/2014/main" id="{8C35D5D1-29F6-E6CD-65E5-A08AE7CEBDE5}"/>
              </a:ext>
            </a:extLst>
          </p:cNvPr>
          <p:cNvSpPr/>
          <p:nvPr/>
        </p:nvSpPr>
        <p:spPr>
          <a:xfrm>
            <a:off x="7674119" y="3630062"/>
            <a:ext cx="1365229" cy="1230482"/>
          </a:xfrm>
          <a:prstGeom prst="roundRect">
            <a:avLst/>
          </a:prstGeom>
          <a:solidFill>
            <a:srgbClr val="BAD0F6">
              <a:alpha val="84706"/>
            </a:srgbClr>
          </a:solidFill>
        </p:spPr>
        <p:txBody>
          <a:bodyPr lIns="91440" tIns="45720" rIns="91440" bIns="45720" anchor="t"/>
          <a:lstStyle/>
          <a:p>
            <a:r>
              <a:rPr lang="es-CL" sz="1000" b="1">
                <a:ea typeface="Roboto"/>
                <a:cs typeface="Roboto"/>
              </a:rPr>
              <a:t>Datos:</a:t>
            </a:r>
            <a:endParaRPr lang="es-ES" sz="1000" b="1">
              <a:ea typeface="Roboto"/>
              <a:cs typeface="Roboto"/>
            </a:endParaRPr>
          </a:p>
          <a:p>
            <a:r>
              <a:rPr lang="es-CL" sz="1000"/>
              <a:t>Esta sección contiene las tablas y campos disponibles en el modelo de datos</a:t>
            </a:r>
            <a:endParaRPr lang="es-CL" sz="1000">
              <a:ea typeface="Roboto"/>
              <a:cs typeface="Roboto"/>
            </a:endParaRPr>
          </a:p>
          <a:p>
            <a:endParaRPr lang="es-CL" sz="1000">
              <a:ea typeface="Roboto"/>
              <a:cs typeface="Roboto"/>
            </a:endParaRPr>
          </a:p>
          <a:p>
            <a:endParaRPr lang="es-CL" sz="1100">
              <a:ea typeface="Roboto"/>
              <a:cs typeface="Roboto"/>
            </a:endParaRPr>
          </a:p>
        </p:txBody>
      </p:sp>
      <p:pic>
        <p:nvPicPr>
          <p:cNvPr id="3" name="Imagen 2" descr="Interfaz de usuario gráfica&#10;&#10;El contenido generado por IA puede ser incorrecto.">
            <a:extLst>
              <a:ext uri="{FF2B5EF4-FFF2-40B4-BE49-F238E27FC236}">
                <a16:creationId xmlns:a16="http://schemas.microsoft.com/office/drawing/2014/main" id="{E73BA2B0-F472-6495-6ED9-D60C5480E7A0}"/>
              </a:ext>
            </a:extLst>
          </p:cNvPr>
          <p:cNvPicPr>
            <a:picLocks noChangeAspect="1"/>
          </p:cNvPicPr>
          <p:nvPr/>
        </p:nvPicPr>
        <p:blipFill>
          <a:blip r:embed="rId3"/>
          <a:stretch>
            <a:fillRect/>
          </a:stretch>
        </p:blipFill>
        <p:spPr>
          <a:xfrm>
            <a:off x="637867" y="918216"/>
            <a:ext cx="6913308" cy="3734772"/>
          </a:xfrm>
          <a:prstGeom prst="rect">
            <a:avLst/>
          </a:prstGeom>
        </p:spPr>
      </p:pic>
      <p:pic>
        <p:nvPicPr>
          <p:cNvPr id="7" name="Picture 6" descr="Forma&#10;&#10;El contenido generado por IA puede ser incorrecto.">
            <a:extLst>
              <a:ext uri="{FF2B5EF4-FFF2-40B4-BE49-F238E27FC236}">
                <a16:creationId xmlns:a16="http://schemas.microsoft.com/office/drawing/2014/main" id="{3E57C917-3BCA-8E93-32F4-245DD58045B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5508946" y="922649"/>
            <a:ext cx="499678" cy="807280"/>
          </a:xfrm>
          <a:prstGeom prst="rect">
            <a:avLst/>
          </a:prstGeom>
        </p:spPr>
      </p:pic>
      <p:sp>
        <p:nvSpPr>
          <p:cNvPr id="4" name="Freeform 8">
            <a:extLst>
              <a:ext uri="{FF2B5EF4-FFF2-40B4-BE49-F238E27FC236}">
                <a16:creationId xmlns:a16="http://schemas.microsoft.com/office/drawing/2014/main" id="{9F5B8392-00F7-3BB4-18A4-CB52EA072571}"/>
              </a:ext>
            </a:extLst>
          </p:cNvPr>
          <p:cNvSpPr/>
          <p:nvPr/>
        </p:nvSpPr>
        <p:spPr>
          <a:xfrm>
            <a:off x="7674119" y="2719349"/>
            <a:ext cx="1368916" cy="828589"/>
          </a:xfrm>
          <a:prstGeom prst="roundRect">
            <a:avLst/>
          </a:prstGeom>
          <a:solidFill>
            <a:srgbClr val="BAD0F6">
              <a:alpha val="84706"/>
            </a:srgbClr>
          </a:solidFill>
        </p:spPr>
        <p:txBody>
          <a:bodyPr lIns="91440" tIns="45720" rIns="91440" bIns="45720" anchor="t"/>
          <a:lstStyle/>
          <a:p>
            <a:r>
              <a:rPr lang="es-CL" sz="1000" b="1">
                <a:ea typeface="Roboto"/>
                <a:cs typeface="Roboto"/>
              </a:rPr>
              <a:t>Visualizaciones:</a:t>
            </a:r>
            <a:endParaRPr lang="es-ES" sz="1000" b="1">
              <a:ea typeface="Roboto"/>
              <a:cs typeface="Roboto"/>
            </a:endParaRPr>
          </a:p>
          <a:p>
            <a:r>
              <a:rPr lang="es-CL" sz="1000"/>
              <a:t>Contiene la lista de visualizaciones disponibles.</a:t>
            </a:r>
            <a:endParaRPr lang="es-CL" sz="1000">
              <a:ea typeface="Roboto"/>
              <a:cs typeface="Roboto"/>
            </a:endParaRPr>
          </a:p>
        </p:txBody>
      </p:sp>
      <p:sp>
        <p:nvSpPr>
          <p:cNvPr id="5" name="Freeform 8">
            <a:extLst>
              <a:ext uri="{FF2B5EF4-FFF2-40B4-BE49-F238E27FC236}">
                <a16:creationId xmlns:a16="http://schemas.microsoft.com/office/drawing/2014/main" id="{34E4EDF4-D8BD-2FC6-9433-43B6054A7900}"/>
              </a:ext>
            </a:extLst>
          </p:cNvPr>
          <p:cNvSpPr/>
          <p:nvPr/>
        </p:nvSpPr>
        <p:spPr>
          <a:xfrm>
            <a:off x="7670431" y="1720146"/>
            <a:ext cx="1368916" cy="935514"/>
          </a:xfrm>
          <a:prstGeom prst="roundRect">
            <a:avLst/>
          </a:prstGeom>
          <a:solidFill>
            <a:srgbClr val="BAD0F6">
              <a:alpha val="84706"/>
            </a:srgbClr>
          </a:solidFill>
        </p:spPr>
        <p:txBody>
          <a:bodyPr lIns="91440" tIns="45720" rIns="91440" bIns="45720" anchor="t"/>
          <a:lstStyle/>
          <a:p>
            <a:r>
              <a:rPr lang="es-CL" sz="1000" b="1">
                <a:ea typeface="Roboto"/>
                <a:cs typeface="Roboto"/>
              </a:rPr>
              <a:t>Filtros:</a:t>
            </a:r>
            <a:endParaRPr lang="es-ES" sz="1000" b="1">
              <a:ea typeface="Roboto"/>
              <a:cs typeface="Roboto"/>
            </a:endParaRPr>
          </a:p>
          <a:p>
            <a:r>
              <a:rPr lang="es-CL" sz="1000"/>
              <a:t>Aquí se pueden añadir campos para filtrar los datos.</a:t>
            </a:r>
            <a:endParaRPr lang="es-CL" sz="1000">
              <a:ea typeface="Roboto"/>
              <a:cs typeface="Roboto"/>
            </a:endParaRPr>
          </a:p>
        </p:txBody>
      </p:sp>
      <p:pic>
        <p:nvPicPr>
          <p:cNvPr id="6" name="Picture 6" descr="Forma&#10;&#10;El contenido generado por IA puede ser incorrecto.">
            <a:extLst>
              <a:ext uri="{FF2B5EF4-FFF2-40B4-BE49-F238E27FC236}">
                <a16:creationId xmlns:a16="http://schemas.microsoft.com/office/drawing/2014/main" id="{A7FF81C7-561B-F17E-258F-F8DAD6CDEF0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7125739" y="876561"/>
            <a:ext cx="510739" cy="836777"/>
          </a:xfrm>
          <a:prstGeom prst="rect">
            <a:avLst/>
          </a:prstGeom>
        </p:spPr>
      </p:pic>
      <p:pic>
        <p:nvPicPr>
          <p:cNvPr id="8" name="Picture 6" descr="Forma&#10;&#10;El contenido generado por IA puede ser incorrecto.">
            <a:extLst>
              <a:ext uri="{FF2B5EF4-FFF2-40B4-BE49-F238E27FC236}">
                <a16:creationId xmlns:a16="http://schemas.microsoft.com/office/drawing/2014/main" id="{C97B4F01-A4DB-0F3F-34C5-88C0C8F831D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6274018" y="131768"/>
            <a:ext cx="507052" cy="1482018"/>
          </a:xfrm>
          <a:prstGeom prst="rect">
            <a:avLst/>
          </a:prstGeom>
        </p:spPr>
      </p:pic>
      <p:sp>
        <p:nvSpPr>
          <p:cNvPr id="9" name="CuadroTexto 8">
            <a:extLst>
              <a:ext uri="{FF2B5EF4-FFF2-40B4-BE49-F238E27FC236}">
                <a16:creationId xmlns:a16="http://schemas.microsoft.com/office/drawing/2014/main" id="{1028514C-2797-099C-53E9-1B4631422C77}"/>
              </a:ext>
            </a:extLst>
          </p:cNvPr>
          <p:cNvSpPr txBox="1"/>
          <p:nvPr/>
        </p:nvSpPr>
        <p:spPr>
          <a:xfrm>
            <a:off x="5403252" y="1110658"/>
            <a:ext cx="70763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200" b="1">
                <a:ea typeface="Roboto"/>
                <a:cs typeface="Roboto"/>
              </a:rPr>
              <a:t>Filtros</a:t>
            </a:r>
            <a:endParaRPr lang="es-ES"/>
          </a:p>
        </p:txBody>
      </p:sp>
      <p:sp>
        <p:nvSpPr>
          <p:cNvPr id="11" name="CuadroTexto 9">
            <a:extLst>
              <a:ext uri="{FF2B5EF4-FFF2-40B4-BE49-F238E27FC236}">
                <a16:creationId xmlns:a16="http://schemas.microsoft.com/office/drawing/2014/main" id="{07BFB748-54BF-BE36-6CC5-9B8987E4761B}"/>
              </a:ext>
            </a:extLst>
          </p:cNvPr>
          <p:cNvSpPr txBox="1"/>
          <p:nvPr/>
        </p:nvSpPr>
        <p:spPr>
          <a:xfrm>
            <a:off x="5757214" y="679269"/>
            <a:ext cx="1489294"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r>
              <a:rPr lang="es-ES" sz="1200" b="1">
                <a:ea typeface="Roboto"/>
                <a:cs typeface="Roboto"/>
              </a:rPr>
              <a:t>Visualizaciones</a:t>
            </a:r>
            <a:endParaRPr lang="es-ES" err="1"/>
          </a:p>
        </p:txBody>
      </p:sp>
      <p:sp>
        <p:nvSpPr>
          <p:cNvPr id="12" name="CuadroTexto 9">
            <a:extLst>
              <a:ext uri="{FF2B5EF4-FFF2-40B4-BE49-F238E27FC236}">
                <a16:creationId xmlns:a16="http://schemas.microsoft.com/office/drawing/2014/main" id="{6753D154-4DAC-9F7D-7CE7-D37EDBB3546B}"/>
              </a:ext>
            </a:extLst>
          </p:cNvPr>
          <p:cNvSpPr txBox="1"/>
          <p:nvPr/>
        </p:nvSpPr>
        <p:spPr>
          <a:xfrm>
            <a:off x="7029263" y="1103285"/>
            <a:ext cx="707631"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r>
              <a:rPr lang="es-ES" sz="1200" b="1">
                <a:ea typeface="Roboto"/>
                <a:cs typeface="Roboto"/>
              </a:rPr>
              <a:t>Datos</a:t>
            </a:r>
            <a:endParaRPr lang="es-ES"/>
          </a:p>
        </p:txBody>
      </p:sp>
      <p:grpSp>
        <p:nvGrpSpPr>
          <p:cNvPr id="16" name="Group 7">
            <a:extLst>
              <a:ext uri="{FF2B5EF4-FFF2-40B4-BE49-F238E27FC236}">
                <a16:creationId xmlns:a16="http://schemas.microsoft.com/office/drawing/2014/main" id="{741F367D-08A0-D2F1-8E10-37EEBF017CC2}"/>
              </a:ext>
            </a:extLst>
          </p:cNvPr>
          <p:cNvGrpSpPr/>
          <p:nvPr/>
        </p:nvGrpSpPr>
        <p:grpSpPr>
          <a:xfrm>
            <a:off x="0" y="4719068"/>
            <a:ext cx="9144000" cy="424432"/>
            <a:chOff x="0" y="0"/>
            <a:chExt cx="6186311" cy="287147"/>
          </a:xfrm>
        </p:grpSpPr>
        <p:sp>
          <p:nvSpPr>
            <p:cNvPr id="15" name="Freeform 8">
              <a:extLst>
                <a:ext uri="{FF2B5EF4-FFF2-40B4-BE49-F238E27FC236}">
                  <a16:creationId xmlns:a16="http://schemas.microsoft.com/office/drawing/2014/main" id="{6046647A-9F8E-4E31-2520-35A261B2C0E5}"/>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Tree>
    <p:extLst>
      <p:ext uri="{BB962C8B-B14F-4D97-AF65-F5344CB8AC3E}">
        <p14:creationId xmlns:p14="http://schemas.microsoft.com/office/powerpoint/2010/main" val="21255688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62F08-7617-E67C-3C67-00673EA9A440}"/>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02E4B0FB-F95C-9AD9-C836-17A5681370E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a:extLst>
              <a:ext uri="{FF2B5EF4-FFF2-40B4-BE49-F238E27FC236}">
                <a16:creationId xmlns:a16="http://schemas.microsoft.com/office/drawing/2014/main" id="{110D1222-BFD6-FFC2-81E4-0312CE0DFBDF}"/>
              </a:ext>
            </a:extLst>
          </p:cNvPr>
          <p:cNvSpPr/>
          <p:nvPr/>
        </p:nvSpPr>
        <p:spPr>
          <a:xfrm>
            <a:off x="620915" y="2217446"/>
            <a:ext cx="929864" cy="64373"/>
          </a:xfrm>
          <a:prstGeom prst="rect">
            <a:avLst/>
          </a:prstGeom>
          <a:solidFill>
            <a:srgbClr val="FFFFFF"/>
          </a:solidFill>
        </p:spPr>
        <p:txBody>
          <a:bodyPr/>
          <a:lstStyle/>
          <a:p>
            <a:endParaRPr lang="es-CL"/>
          </a:p>
        </p:txBody>
      </p:sp>
      <p:sp>
        <p:nvSpPr>
          <p:cNvPr id="7" name="TextBox 7">
            <a:extLst>
              <a:ext uri="{FF2B5EF4-FFF2-40B4-BE49-F238E27FC236}">
                <a16:creationId xmlns:a16="http://schemas.microsoft.com/office/drawing/2014/main" id="{1EABAA85-8471-F9B1-86B9-114999C7AF29}"/>
              </a:ext>
            </a:extLst>
          </p:cNvPr>
          <p:cNvSpPr txBox="1"/>
          <p:nvPr/>
        </p:nvSpPr>
        <p:spPr>
          <a:xfrm>
            <a:off x="620915" y="2395538"/>
            <a:ext cx="5373576" cy="384721"/>
          </a:xfrm>
          <a:prstGeom prst="rect">
            <a:avLst/>
          </a:prstGeom>
        </p:spPr>
        <p:txBody>
          <a:bodyPr lIns="0" tIns="0" rIns="0" bIns="0" rtlCol="0" anchor="t">
            <a:spAutoFit/>
          </a:bodyPr>
          <a:lstStyle/>
          <a:p>
            <a:pPr>
              <a:lnSpc>
                <a:spcPts val="3000"/>
              </a:lnSpc>
            </a:pPr>
            <a:r>
              <a:rPr lang="en-US" sz="3000" b="1" dirty="0" err="1">
                <a:solidFill>
                  <a:srgbClr val="FFFFFF"/>
                </a:solidFill>
                <a:latin typeface="+mj-lt"/>
              </a:rPr>
              <a:t>Importar</a:t>
            </a:r>
            <a:r>
              <a:rPr lang="en-US" sz="3000" b="1" dirty="0">
                <a:solidFill>
                  <a:srgbClr val="FFFFFF"/>
                </a:solidFill>
                <a:latin typeface="+mj-lt"/>
              </a:rPr>
              <a:t> </a:t>
            </a:r>
            <a:r>
              <a:rPr lang="en-US" sz="3000" b="1" dirty="0" err="1">
                <a:solidFill>
                  <a:srgbClr val="FFFFFF"/>
                </a:solidFill>
                <a:latin typeface="+mj-lt"/>
              </a:rPr>
              <a:t>desde</a:t>
            </a:r>
            <a:r>
              <a:rPr lang="en-US" sz="3000" b="1" dirty="0">
                <a:solidFill>
                  <a:srgbClr val="FFFFFF"/>
                </a:solidFill>
                <a:latin typeface="+mj-lt"/>
              </a:rPr>
              <a:t> Power BI</a:t>
            </a:r>
            <a:endParaRPr lang="en-US" sz="3000" b="1" dirty="0" err="1">
              <a:solidFill>
                <a:srgbClr val="FFFFFF"/>
              </a:solidFill>
              <a:latin typeface="Roboto Slab"/>
              <a:ea typeface="Roboto Slab"/>
              <a:cs typeface="Roboto Slab"/>
            </a:endParaRPr>
          </a:p>
        </p:txBody>
      </p:sp>
      <p:pic>
        <p:nvPicPr>
          <p:cNvPr id="8" name="Picture 4">
            <a:extLst>
              <a:ext uri="{FF2B5EF4-FFF2-40B4-BE49-F238E27FC236}">
                <a16:creationId xmlns:a16="http://schemas.microsoft.com/office/drawing/2014/main" id="{296D8831-8467-A3E9-68EA-CFFAE650DC69}"/>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06931" y="3458799"/>
            <a:ext cx="3105510" cy="2057400"/>
          </a:xfrm>
          <a:prstGeom prst="rect">
            <a:avLst/>
          </a:prstGeom>
        </p:spPr>
      </p:pic>
      <p:pic>
        <p:nvPicPr>
          <p:cNvPr id="9" name="Picture 5">
            <a:extLst>
              <a:ext uri="{FF2B5EF4-FFF2-40B4-BE49-F238E27FC236}">
                <a16:creationId xmlns:a16="http://schemas.microsoft.com/office/drawing/2014/main" id="{00CA8007-569A-DD46-5CB3-D17B3EC1A466}"/>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09276">
            <a:off x="-1200674" y="4487499"/>
            <a:ext cx="3105510" cy="2057400"/>
          </a:xfrm>
          <a:prstGeom prst="rect">
            <a:avLst/>
          </a:prstGeom>
        </p:spPr>
      </p:pic>
      <p:pic>
        <p:nvPicPr>
          <p:cNvPr id="10" name="Picture 6">
            <a:extLst>
              <a:ext uri="{FF2B5EF4-FFF2-40B4-BE49-F238E27FC236}">
                <a16:creationId xmlns:a16="http://schemas.microsoft.com/office/drawing/2014/main" id="{37598D2B-05F2-93F8-AB4B-82396B3A2CDE}"/>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4047731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998E2-FD36-9D0F-5416-E46F9D376D5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5F11F89-8888-24DC-5C17-4814A98A9578}"/>
              </a:ext>
            </a:extLst>
          </p:cNvPr>
          <p:cNvSpPr txBox="1"/>
          <p:nvPr/>
        </p:nvSpPr>
        <p:spPr>
          <a:xfrm>
            <a:off x="871035" y="3153472"/>
            <a:ext cx="7401931" cy="536044"/>
          </a:xfrm>
          <a:prstGeom prst="rect">
            <a:avLst/>
          </a:prstGeom>
        </p:spPr>
        <p:txBody>
          <a:bodyPr lIns="0" tIns="0" rIns="0" bIns="0" rtlCol="0" anchor="t">
            <a:spAutoFit/>
          </a:bodyPr>
          <a:lstStyle/>
          <a:p>
            <a:pPr algn="just"/>
            <a:r>
              <a:rPr lang="en-US" sz="1200">
                <a:solidFill>
                  <a:srgbClr val="191919"/>
                </a:solidFill>
                <a:latin typeface="Roboto"/>
              </a:rPr>
              <a:t>Uno de </a:t>
            </a:r>
            <a:r>
              <a:rPr lang="en-US" sz="1200" err="1">
                <a:solidFill>
                  <a:srgbClr val="191919"/>
                </a:solidFill>
                <a:latin typeface="Roboto"/>
              </a:rPr>
              <a:t>los</a:t>
            </a:r>
            <a:r>
              <a:rPr lang="en-US" sz="1200">
                <a:solidFill>
                  <a:srgbClr val="191919"/>
                </a:solidFill>
                <a:latin typeface="Roboto"/>
              </a:rPr>
              <a:t> </a:t>
            </a:r>
            <a:r>
              <a:rPr lang="en-US" sz="1200" err="1">
                <a:solidFill>
                  <a:srgbClr val="191919"/>
                </a:solidFill>
                <a:latin typeface="Roboto"/>
              </a:rPr>
              <a:t>beneficios</a:t>
            </a:r>
            <a:r>
              <a:rPr lang="en-US" sz="1200">
                <a:solidFill>
                  <a:srgbClr val="191919"/>
                </a:solidFill>
                <a:latin typeface="Roboto"/>
              </a:rPr>
              <a:t> de </a:t>
            </a:r>
            <a:r>
              <a:rPr lang="en-US" sz="1200" err="1">
                <a:solidFill>
                  <a:srgbClr val="191919"/>
                </a:solidFill>
                <a:latin typeface="Roboto"/>
              </a:rPr>
              <a:t>trabajar</a:t>
            </a:r>
            <a:r>
              <a:rPr lang="en-US" sz="1200">
                <a:solidFill>
                  <a:srgbClr val="191919"/>
                </a:solidFill>
                <a:latin typeface="Roboto"/>
              </a:rPr>
              <a:t> </a:t>
            </a:r>
            <a:r>
              <a:rPr lang="en-US" sz="1200" err="1">
                <a:solidFill>
                  <a:srgbClr val="191919"/>
                </a:solidFill>
                <a:latin typeface="Roboto"/>
              </a:rPr>
              <a:t>en</a:t>
            </a:r>
            <a:r>
              <a:rPr lang="en-US" sz="1200">
                <a:solidFill>
                  <a:srgbClr val="191919"/>
                </a:solidFill>
                <a:latin typeface="Roboto"/>
              </a:rPr>
              <a:t> PBI es que </a:t>
            </a:r>
            <a:r>
              <a:rPr lang="en-US" sz="1200" err="1">
                <a:solidFill>
                  <a:srgbClr val="191919"/>
                </a:solidFill>
                <a:latin typeface="Roboto"/>
              </a:rPr>
              <a:t>tiene</a:t>
            </a:r>
            <a:r>
              <a:rPr lang="en-US" sz="1200">
                <a:solidFill>
                  <a:srgbClr val="191919"/>
                </a:solidFill>
                <a:latin typeface="Roboto"/>
              </a:rPr>
              <a:t> </a:t>
            </a:r>
            <a:r>
              <a:rPr lang="en-US" sz="1200" err="1">
                <a:solidFill>
                  <a:srgbClr val="191919"/>
                </a:solidFill>
                <a:latin typeface="Roboto"/>
              </a:rPr>
              <a:t>conectores</a:t>
            </a:r>
            <a:r>
              <a:rPr lang="en-US" sz="1200">
                <a:solidFill>
                  <a:srgbClr val="191919"/>
                </a:solidFill>
                <a:latin typeface="Roboto"/>
              </a:rPr>
              <a:t> a un sin </a:t>
            </a:r>
            <a:r>
              <a:rPr lang="en-US" sz="1200" err="1">
                <a:solidFill>
                  <a:srgbClr val="191919"/>
                </a:solidFill>
                <a:latin typeface="Roboto"/>
              </a:rPr>
              <a:t>número</a:t>
            </a:r>
            <a:r>
              <a:rPr lang="en-US" sz="1200">
                <a:solidFill>
                  <a:srgbClr val="191919"/>
                </a:solidFill>
                <a:latin typeface="Roboto"/>
              </a:rPr>
              <a:t> de </a:t>
            </a:r>
            <a:r>
              <a:rPr lang="en-US" sz="1200" err="1">
                <a:solidFill>
                  <a:srgbClr val="191919"/>
                </a:solidFill>
                <a:latin typeface="Roboto"/>
              </a:rPr>
              <a:t>orígenes</a:t>
            </a:r>
            <a:r>
              <a:rPr lang="en-US" sz="1200">
                <a:solidFill>
                  <a:srgbClr val="191919"/>
                </a:solidFill>
                <a:latin typeface="Roboto"/>
              </a:rPr>
              <a:t> de </a:t>
            </a:r>
            <a:r>
              <a:rPr lang="en-US" sz="1200" err="1">
                <a:solidFill>
                  <a:srgbClr val="191919"/>
                </a:solidFill>
                <a:latin typeface="Roboto"/>
              </a:rPr>
              <a:t>datos</a:t>
            </a:r>
            <a:r>
              <a:rPr lang="en-US" sz="1200">
                <a:solidFill>
                  <a:srgbClr val="191919"/>
                </a:solidFill>
                <a:latin typeface="Roboto"/>
              </a:rPr>
              <a:t>. </a:t>
            </a:r>
            <a:endParaRPr lang="es-ES"/>
          </a:p>
          <a:p>
            <a:pPr algn="just"/>
            <a:r>
              <a:rPr lang="en-US" sz="1200" err="1">
                <a:solidFill>
                  <a:srgbClr val="191919"/>
                </a:solidFill>
                <a:latin typeface="Roboto"/>
              </a:rPr>
              <a:t>Comencemos</a:t>
            </a:r>
            <a:r>
              <a:rPr lang="en-US" sz="1200">
                <a:solidFill>
                  <a:srgbClr val="191919"/>
                </a:solidFill>
                <a:latin typeface="Roboto"/>
              </a:rPr>
              <a:t> a </a:t>
            </a:r>
            <a:r>
              <a:rPr lang="en-US" sz="1200" err="1">
                <a:solidFill>
                  <a:srgbClr val="191919"/>
                </a:solidFill>
                <a:latin typeface="Roboto"/>
              </a:rPr>
              <a:t>conocerlos</a:t>
            </a:r>
            <a:r>
              <a:rPr lang="en-US" sz="1200">
                <a:solidFill>
                  <a:srgbClr val="191919"/>
                </a:solidFill>
                <a:latin typeface="Roboto"/>
              </a:rPr>
              <a:t>.</a:t>
            </a:r>
            <a:endParaRPr lang="en-US"/>
          </a:p>
          <a:p>
            <a:pPr algn="ctr">
              <a:lnSpc>
                <a:spcPts val="1250"/>
              </a:lnSpc>
            </a:pPr>
            <a:endParaRPr lang="en-US" sz="1200">
              <a:solidFill>
                <a:srgbClr val="191919"/>
              </a:solidFill>
              <a:latin typeface="Roboto"/>
              <a:ea typeface="Roboto"/>
              <a:cs typeface="Roboto"/>
            </a:endParaRPr>
          </a:p>
        </p:txBody>
      </p:sp>
      <p:sp>
        <p:nvSpPr>
          <p:cNvPr id="3" name="TextBox 3">
            <a:extLst>
              <a:ext uri="{FF2B5EF4-FFF2-40B4-BE49-F238E27FC236}">
                <a16:creationId xmlns:a16="http://schemas.microsoft.com/office/drawing/2014/main" id="{47A9C2CE-FDAD-58C3-5D09-4F3CBC7AB230}"/>
              </a:ext>
            </a:extLst>
          </p:cNvPr>
          <p:cNvSpPr txBox="1"/>
          <p:nvPr/>
        </p:nvSpPr>
        <p:spPr>
          <a:xfrm>
            <a:off x="2798583" y="735214"/>
            <a:ext cx="3546835" cy="313291"/>
          </a:xfrm>
          <a:prstGeom prst="rect">
            <a:avLst/>
          </a:prstGeom>
        </p:spPr>
        <p:txBody>
          <a:bodyPr lIns="0" tIns="0" rIns="0" bIns="0" rtlCol="0" anchor="t">
            <a:spAutoFit/>
          </a:bodyPr>
          <a:lstStyle/>
          <a:p>
            <a:pPr algn="ctr">
              <a:lnSpc>
                <a:spcPts val="2580"/>
              </a:lnSpc>
              <a:spcBef>
                <a:spcPct val="0"/>
              </a:spcBef>
            </a:pPr>
            <a:r>
              <a:rPr lang="en-US" sz="2000" b="1" spc="78">
                <a:solidFill>
                  <a:srgbClr val="1F3B72"/>
                </a:solidFill>
                <a:latin typeface="+mj-lt"/>
              </a:rPr>
              <a:t>Power BI Desktop</a:t>
            </a:r>
            <a:endParaRPr lang="es-ES"/>
          </a:p>
        </p:txBody>
      </p:sp>
      <p:sp>
        <p:nvSpPr>
          <p:cNvPr id="8" name="AutoShape 8">
            <a:extLst>
              <a:ext uri="{FF2B5EF4-FFF2-40B4-BE49-F238E27FC236}">
                <a16:creationId xmlns:a16="http://schemas.microsoft.com/office/drawing/2014/main" id="{97F733CD-26FD-2808-FF8A-15B32CF09306}"/>
              </a:ext>
            </a:extLst>
          </p:cNvPr>
          <p:cNvSpPr/>
          <p:nvPr/>
        </p:nvSpPr>
        <p:spPr>
          <a:xfrm>
            <a:off x="514350" y="2797307"/>
            <a:ext cx="8115300" cy="4763"/>
          </a:xfrm>
          <a:prstGeom prst="rect">
            <a:avLst/>
          </a:prstGeom>
          <a:solidFill>
            <a:srgbClr val="191919"/>
          </a:solidFill>
        </p:spPr>
        <p:txBody>
          <a:bodyPr/>
          <a:lstStyle/>
          <a:p>
            <a:endParaRPr lang="es-CL"/>
          </a:p>
        </p:txBody>
      </p:sp>
      <p:sp>
        <p:nvSpPr>
          <p:cNvPr id="9" name="AutoShape 9">
            <a:extLst>
              <a:ext uri="{FF2B5EF4-FFF2-40B4-BE49-F238E27FC236}">
                <a16:creationId xmlns:a16="http://schemas.microsoft.com/office/drawing/2014/main" id="{DD624256-6CAE-616F-4F33-9E31ECD00E31}"/>
              </a:ext>
            </a:extLst>
          </p:cNvPr>
          <p:cNvSpPr/>
          <p:nvPr/>
        </p:nvSpPr>
        <p:spPr>
          <a:xfrm>
            <a:off x="514350" y="3984753"/>
            <a:ext cx="8115300" cy="4763"/>
          </a:xfrm>
          <a:prstGeom prst="rect">
            <a:avLst/>
          </a:prstGeom>
          <a:solidFill>
            <a:srgbClr val="191919"/>
          </a:solidFill>
        </p:spPr>
        <p:txBody>
          <a:bodyPr/>
          <a:lstStyle/>
          <a:p>
            <a:endParaRPr lang="es-CL"/>
          </a:p>
        </p:txBody>
      </p:sp>
    </p:spTree>
    <p:extLst>
      <p:ext uri="{BB962C8B-B14F-4D97-AF65-F5344CB8AC3E}">
        <p14:creationId xmlns:p14="http://schemas.microsoft.com/office/powerpoint/2010/main" val="3563979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56593-A079-B4DB-D5AC-C1F400FF6EA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24CE41E-6B4D-C5FD-3E28-399EC14AB543}"/>
              </a:ext>
            </a:extLst>
          </p:cNvPr>
          <p:cNvGrpSpPr/>
          <p:nvPr/>
        </p:nvGrpSpPr>
        <p:grpSpPr>
          <a:xfrm>
            <a:off x="2844893" y="514350"/>
            <a:ext cx="3657004" cy="349551"/>
            <a:chOff x="-1337186" y="0"/>
            <a:chExt cx="9752011" cy="932137"/>
          </a:xfrm>
        </p:grpSpPr>
        <p:sp>
          <p:nvSpPr>
            <p:cNvPr id="3" name="AutoShape 3">
              <a:extLst>
                <a:ext uri="{FF2B5EF4-FFF2-40B4-BE49-F238E27FC236}">
                  <a16:creationId xmlns:a16="http://schemas.microsoft.com/office/drawing/2014/main" id="{F0A6439B-FC07-5C0F-CB8F-83E590457472}"/>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CEA28F10-9769-7AAC-4A3B-E6A87FDFEA8E}"/>
                </a:ext>
              </a:extLst>
            </p:cNvPr>
            <p:cNvSpPr txBox="1"/>
            <p:nvPr/>
          </p:nvSpPr>
          <p:spPr>
            <a:xfrm>
              <a:off x="-1337186" y="282387"/>
              <a:ext cx="9752011" cy="649750"/>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mj-lt"/>
                </a:rPr>
                <a:t>Obtener</a:t>
              </a:r>
              <a:r>
                <a:rPr lang="en-US" sz="1900" b="1">
                  <a:solidFill>
                    <a:srgbClr val="1F3B72"/>
                  </a:solidFill>
                  <a:latin typeface="+mj-lt"/>
                </a:rPr>
                <a:t> </a:t>
              </a:r>
              <a:r>
                <a:rPr lang="en-US" sz="1900" b="1" err="1">
                  <a:solidFill>
                    <a:srgbClr val="1F3B72"/>
                  </a:solidFill>
                  <a:latin typeface="+mj-lt"/>
                </a:rPr>
                <a:t>datos</a:t>
              </a:r>
              <a:r>
                <a:rPr lang="en-US" sz="1900" b="1">
                  <a:solidFill>
                    <a:srgbClr val="1F3B72"/>
                  </a:solidFill>
                  <a:latin typeface="+mj-lt"/>
                </a:rPr>
                <a:t> (Get Data)</a:t>
              </a:r>
              <a:endParaRPr lang="es-ES"/>
            </a:p>
          </p:txBody>
        </p:sp>
      </p:grpSp>
      <p:grpSp>
        <p:nvGrpSpPr>
          <p:cNvPr id="7" name="Group 7">
            <a:extLst>
              <a:ext uri="{FF2B5EF4-FFF2-40B4-BE49-F238E27FC236}">
                <a16:creationId xmlns:a16="http://schemas.microsoft.com/office/drawing/2014/main" id="{1DEA0404-FFE0-334B-FE2A-D1A45FC770E9}"/>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E332E7B0-085A-E619-30F0-7E90452E0759}"/>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pic>
        <p:nvPicPr>
          <p:cNvPr id="11" name="Imagen 10" descr="Interfaz de usuario gráfica, Word&#10;&#10;El contenido generado por IA puede ser incorrecto.">
            <a:extLst>
              <a:ext uri="{FF2B5EF4-FFF2-40B4-BE49-F238E27FC236}">
                <a16:creationId xmlns:a16="http://schemas.microsoft.com/office/drawing/2014/main" id="{B120A428-DA23-6937-FE5A-9651C8C7F1EF}"/>
              </a:ext>
            </a:extLst>
          </p:cNvPr>
          <p:cNvPicPr>
            <a:picLocks noChangeAspect="1"/>
          </p:cNvPicPr>
          <p:nvPr/>
        </p:nvPicPr>
        <p:blipFill>
          <a:blip r:embed="rId3"/>
          <a:stretch>
            <a:fillRect/>
          </a:stretch>
        </p:blipFill>
        <p:spPr>
          <a:xfrm>
            <a:off x="1582115" y="980768"/>
            <a:ext cx="6191560" cy="3738717"/>
          </a:xfrm>
          <a:prstGeom prst="rect">
            <a:avLst/>
          </a:prstGeom>
        </p:spPr>
      </p:pic>
      <p:pic>
        <p:nvPicPr>
          <p:cNvPr id="13" name="Picture 6" descr="fffForma&#10;&#10;El contenido generado por IA puede ser incorrecto.">
            <a:extLst>
              <a:ext uri="{FF2B5EF4-FFF2-40B4-BE49-F238E27FC236}">
                <a16:creationId xmlns:a16="http://schemas.microsoft.com/office/drawing/2014/main" id="{D70078D4-5167-047C-950D-A18DA1F2DF4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741478" y="525997"/>
            <a:ext cx="411304" cy="693185"/>
          </a:xfrm>
          <a:prstGeom prst="rect">
            <a:avLst/>
          </a:prstGeom>
        </p:spPr>
      </p:pic>
      <p:pic>
        <p:nvPicPr>
          <p:cNvPr id="14" name="Picture 6" descr="Forma&#10;&#10;El contenido generado por IA puede ser incorrecto.">
            <a:extLst>
              <a:ext uri="{FF2B5EF4-FFF2-40B4-BE49-F238E27FC236}">
                <a16:creationId xmlns:a16="http://schemas.microsoft.com/office/drawing/2014/main" id="{E74C949C-197E-E08A-51BB-6A00FC46C0C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87977" y="1106496"/>
            <a:ext cx="915304" cy="441185"/>
          </a:xfrm>
          <a:prstGeom prst="rect">
            <a:avLst/>
          </a:prstGeom>
        </p:spPr>
      </p:pic>
      <p:pic>
        <p:nvPicPr>
          <p:cNvPr id="15" name="Picture 6" descr="Forma&#10;&#10;El contenido generado por IA puede ser incorrecto.">
            <a:extLst>
              <a:ext uri="{FF2B5EF4-FFF2-40B4-BE49-F238E27FC236}">
                <a16:creationId xmlns:a16="http://schemas.microsoft.com/office/drawing/2014/main" id="{5766CC3E-196F-9256-35EB-9B9FCEA7E5D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50977" y="2573496"/>
            <a:ext cx="915304" cy="441185"/>
          </a:xfrm>
          <a:prstGeom prst="rect">
            <a:avLst/>
          </a:prstGeom>
        </p:spPr>
      </p:pic>
      <p:sp>
        <p:nvSpPr>
          <p:cNvPr id="16" name="CuadroTexto 15">
            <a:extLst>
              <a:ext uri="{FF2B5EF4-FFF2-40B4-BE49-F238E27FC236}">
                <a16:creationId xmlns:a16="http://schemas.microsoft.com/office/drawing/2014/main" id="{6F3600CC-E99A-D7CF-F007-8092DC729219}"/>
              </a:ext>
            </a:extLst>
          </p:cNvPr>
          <p:cNvSpPr txBox="1"/>
          <p:nvPr/>
        </p:nvSpPr>
        <p:spPr>
          <a:xfrm>
            <a:off x="1642499" y="711000"/>
            <a:ext cx="62099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000" b="1">
                <a:ea typeface="Roboto"/>
                <a:cs typeface="Roboto"/>
              </a:rPr>
              <a:t>Inicio</a:t>
            </a:r>
          </a:p>
        </p:txBody>
      </p:sp>
      <p:sp>
        <p:nvSpPr>
          <p:cNvPr id="18" name="CuadroTexto 17">
            <a:extLst>
              <a:ext uri="{FF2B5EF4-FFF2-40B4-BE49-F238E27FC236}">
                <a16:creationId xmlns:a16="http://schemas.microsoft.com/office/drawing/2014/main" id="{F3943957-FE60-4C48-638E-16211697365B}"/>
              </a:ext>
            </a:extLst>
          </p:cNvPr>
          <p:cNvSpPr txBox="1"/>
          <p:nvPr/>
        </p:nvSpPr>
        <p:spPr>
          <a:xfrm>
            <a:off x="1192499" y="1116000"/>
            <a:ext cx="6749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000" b="1">
                <a:ea typeface="Roboto"/>
                <a:cs typeface="Roboto"/>
              </a:rPr>
              <a:t>Obtener datos</a:t>
            </a:r>
          </a:p>
        </p:txBody>
      </p:sp>
      <p:sp>
        <p:nvSpPr>
          <p:cNvPr id="21" name="CuadroTexto 20">
            <a:extLst>
              <a:ext uri="{FF2B5EF4-FFF2-40B4-BE49-F238E27FC236}">
                <a16:creationId xmlns:a16="http://schemas.microsoft.com/office/drawing/2014/main" id="{41C8F13F-01B8-91FB-F2BE-B8F9C476AC9C}"/>
              </a:ext>
            </a:extLst>
          </p:cNvPr>
          <p:cNvSpPr txBox="1"/>
          <p:nvPr/>
        </p:nvSpPr>
        <p:spPr>
          <a:xfrm>
            <a:off x="1332000" y="2677500"/>
            <a:ext cx="5220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000" b="1">
                <a:ea typeface="Roboto"/>
                <a:cs typeface="Roboto"/>
              </a:rPr>
              <a:t>Más</a:t>
            </a:r>
          </a:p>
        </p:txBody>
      </p:sp>
    </p:spTree>
    <p:extLst>
      <p:ext uri="{BB962C8B-B14F-4D97-AF65-F5344CB8AC3E}">
        <p14:creationId xmlns:p14="http://schemas.microsoft.com/office/powerpoint/2010/main" val="4141744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FB4AC-830E-254F-DC12-26D7A5F1121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51975F5-C8FA-66B7-85FF-2878DC206AE4}"/>
              </a:ext>
            </a:extLst>
          </p:cNvPr>
          <p:cNvGrpSpPr/>
          <p:nvPr/>
        </p:nvGrpSpPr>
        <p:grpSpPr>
          <a:xfrm>
            <a:off x="2844893" y="514350"/>
            <a:ext cx="3657004" cy="349551"/>
            <a:chOff x="-1337186" y="0"/>
            <a:chExt cx="9752011" cy="932137"/>
          </a:xfrm>
        </p:grpSpPr>
        <p:sp>
          <p:nvSpPr>
            <p:cNvPr id="3" name="AutoShape 3">
              <a:extLst>
                <a:ext uri="{FF2B5EF4-FFF2-40B4-BE49-F238E27FC236}">
                  <a16:creationId xmlns:a16="http://schemas.microsoft.com/office/drawing/2014/main" id="{81276D10-DFE6-A34D-97C1-36094BBC8924}"/>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0737F634-23B5-9FCF-1775-415EB54AA251}"/>
                </a:ext>
              </a:extLst>
            </p:cNvPr>
            <p:cNvSpPr txBox="1"/>
            <p:nvPr/>
          </p:nvSpPr>
          <p:spPr>
            <a:xfrm>
              <a:off x="-1337186" y="282387"/>
              <a:ext cx="9752011" cy="649750"/>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mj-lt"/>
                </a:rPr>
                <a:t>Obtener</a:t>
              </a:r>
              <a:r>
                <a:rPr lang="en-US" sz="1900" b="1">
                  <a:solidFill>
                    <a:srgbClr val="1F3B72"/>
                  </a:solidFill>
                  <a:latin typeface="+mj-lt"/>
                </a:rPr>
                <a:t> </a:t>
              </a:r>
              <a:r>
                <a:rPr lang="en-US" sz="1900" b="1" err="1">
                  <a:solidFill>
                    <a:srgbClr val="1F3B72"/>
                  </a:solidFill>
                  <a:latin typeface="+mj-lt"/>
                </a:rPr>
                <a:t>datos</a:t>
              </a:r>
              <a:r>
                <a:rPr lang="en-US" sz="1900" b="1">
                  <a:solidFill>
                    <a:srgbClr val="1F3B72"/>
                  </a:solidFill>
                  <a:latin typeface="+mj-lt"/>
                </a:rPr>
                <a:t> (Get Data)</a:t>
              </a:r>
              <a:endParaRPr lang="es-ES"/>
            </a:p>
          </p:txBody>
        </p:sp>
      </p:grpSp>
      <p:grpSp>
        <p:nvGrpSpPr>
          <p:cNvPr id="7" name="Group 7">
            <a:extLst>
              <a:ext uri="{FF2B5EF4-FFF2-40B4-BE49-F238E27FC236}">
                <a16:creationId xmlns:a16="http://schemas.microsoft.com/office/drawing/2014/main" id="{BC137B9A-3366-5506-BF3F-21DD980E7D8F}"/>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B32D5239-7B8F-AA9F-2B5C-F7904131C5F1}"/>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pic>
        <p:nvPicPr>
          <p:cNvPr id="5" name="Imagen 4" descr="Interfaz de usuario gráfica, Aplicación&#10;&#10;El contenido generado por IA puede ser incorrecto.">
            <a:extLst>
              <a:ext uri="{FF2B5EF4-FFF2-40B4-BE49-F238E27FC236}">
                <a16:creationId xmlns:a16="http://schemas.microsoft.com/office/drawing/2014/main" id="{774A23C9-B232-EFB1-6DC2-073E1AB6EBDB}"/>
              </a:ext>
            </a:extLst>
          </p:cNvPr>
          <p:cNvPicPr>
            <a:picLocks noChangeAspect="1"/>
          </p:cNvPicPr>
          <p:nvPr/>
        </p:nvPicPr>
        <p:blipFill>
          <a:blip r:embed="rId3"/>
          <a:stretch>
            <a:fillRect/>
          </a:stretch>
        </p:blipFill>
        <p:spPr>
          <a:xfrm>
            <a:off x="1706953" y="981000"/>
            <a:ext cx="6121595" cy="3703500"/>
          </a:xfrm>
          <a:prstGeom prst="rect">
            <a:avLst/>
          </a:prstGeom>
        </p:spPr>
      </p:pic>
      <p:sp>
        <p:nvSpPr>
          <p:cNvPr id="9" name="Freeform 8">
            <a:extLst>
              <a:ext uri="{FF2B5EF4-FFF2-40B4-BE49-F238E27FC236}">
                <a16:creationId xmlns:a16="http://schemas.microsoft.com/office/drawing/2014/main" id="{93EF4B33-7F3A-61AA-EF14-5BA15388F437}"/>
              </a:ext>
            </a:extLst>
          </p:cNvPr>
          <p:cNvSpPr/>
          <p:nvPr/>
        </p:nvSpPr>
        <p:spPr>
          <a:xfrm>
            <a:off x="5964119" y="1855349"/>
            <a:ext cx="1404916" cy="2282089"/>
          </a:xfrm>
          <a:prstGeom prst="roundRect">
            <a:avLst/>
          </a:prstGeom>
          <a:solidFill>
            <a:srgbClr val="BAD0F6">
              <a:alpha val="84706"/>
            </a:srgbClr>
          </a:solidFill>
        </p:spPr>
        <p:txBody>
          <a:bodyPr lIns="91440" tIns="45720" rIns="91440" bIns="45720" anchor="t"/>
          <a:lstStyle/>
          <a:p>
            <a:pPr algn="ctr"/>
            <a:r>
              <a:rPr lang="es-CL" sz="1000" b="1">
                <a:ea typeface="Roboto"/>
                <a:cs typeface="Roboto"/>
              </a:rPr>
              <a:t>Obtener datos:</a:t>
            </a:r>
            <a:endParaRPr lang="en-US">
              <a:ea typeface="Roboto"/>
              <a:cs typeface="Roboto"/>
            </a:endParaRPr>
          </a:p>
          <a:p>
            <a:r>
              <a:rPr lang="es-CL" sz="1000"/>
              <a:t>Despliega una</a:t>
            </a:r>
            <a:r>
              <a:rPr lang="es-CL" sz="1000" b="1"/>
              <a:t> </a:t>
            </a:r>
            <a:r>
              <a:rPr lang="es-CL" sz="1000"/>
              <a:t>larga lista de los distintos orígenes de datos que existen en pbi, donde son clasificados por tipo de origen ya sea archivos, bases de datos, orígenes microsoft, azure, etc.</a:t>
            </a:r>
            <a:endParaRPr lang="es-CL"/>
          </a:p>
          <a:p>
            <a:endParaRPr lang="es-CL" sz="1000" b="1">
              <a:ea typeface="Roboto"/>
              <a:cs typeface="Roboto"/>
            </a:endParaRPr>
          </a:p>
        </p:txBody>
      </p:sp>
    </p:spTree>
    <p:extLst>
      <p:ext uri="{BB962C8B-B14F-4D97-AF65-F5344CB8AC3E}">
        <p14:creationId xmlns:p14="http://schemas.microsoft.com/office/powerpoint/2010/main" val="722497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5E8AC-516A-7F15-20C1-1C1A88109485}"/>
            </a:ext>
          </a:extLst>
        </p:cNvPr>
        <p:cNvGrpSpPr/>
        <p:nvPr/>
      </p:nvGrpSpPr>
      <p:grpSpPr>
        <a:xfrm>
          <a:off x="0" y="0"/>
          <a:ext cx="0" cy="0"/>
          <a:chOff x="0" y="0"/>
          <a:chExt cx="0" cy="0"/>
        </a:xfrm>
      </p:grpSpPr>
      <p:pic>
        <p:nvPicPr>
          <p:cNvPr id="10" name="Imagen 9" descr="Interfaz de usuario gráfica, Aplicación&#10;&#10;El contenido generado por IA puede ser incorrecto.">
            <a:extLst>
              <a:ext uri="{FF2B5EF4-FFF2-40B4-BE49-F238E27FC236}">
                <a16:creationId xmlns:a16="http://schemas.microsoft.com/office/drawing/2014/main" id="{BCFFC120-082F-CF6B-B047-AF58C2A7002D}"/>
              </a:ext>
            </a:extLst>
          </p:cNvPr>
          <p:cNvPicPr>
            <a:picLocks noChangeAspect="1"/>
          </p:cNvPicPr>
          <p:nvPr/>
        </p:nvPicPr>
        <p:blipFill>
          <a:blip r:embed="rId3"/>
          <a:stretch>
            <a:fillRect/>
          </a:stretch>
        </p:blipFill>
        <p:spPr>
          <a:xfrm>
            <a:off x="1472861" y="980768"/>
            <a:ext cx="6190904" cy="3720282"/>
          </a:xfrm>
          <a:prstGeom prst="rect">
            <a:avLst/>
          </a:prstGeom>
        </p:spPr>
      </p:pic>
      <p:grpSp>
        <p:nvGrpSpPr>
          <p:cNvPr id="2" name="Group 2">
            <a:extLst>
              <a:ext uri="{FF2B5EF4-FFF2-40B4-BE49-F238E27FC236}">
                <a16:creationId xmlns:a16="http://schemas.microsoft.com/office/drawing/2014/main" id="{6178851B-65F6-C0F7-477A-F10E8D4B009F}"/>
              </a:ext>
            </a:extLst>
          </p:cNvPr>
          <p:cNvGrpSpPr/>
          <p:nvPr/>
        </p:nvGrpSpPr>
        <p:grpSpPr>
          <a:xfrm>
            <a:off x="2844893" y="514350"/>
            <a:ext cx="3657004" cy="349551"/>
            <a:chOff x="-1337186" y="0"/>
            <a:chExt cx="9752011" cy="932137"/>
          </a:xfrm>
        </p:grpSpPr>
        <p:sp>
          <p:nvSpPr>
            <p:cNvPr id="3" name="AutoShape 3">
              <a:extLst>
                <a:ext uri="{FF2B5EF4-FFF2-40B4-BE49-F238E27FC236}">
                  <a16:creationId xmlns:a16="http://schemas.microsoft.com/office/drawing/2014/main" id="{352A9137-8D3E-ABF9-E44C-188E4D7550D0}"/>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8F0C953B-CB44-5BA1-57AF-627586BD0551}"/>
                </a:ext>
              </a:extLst>
            </p:cNvPr>
            <p:cNvSpPr txBox="1"/>
            <p:nvPr/>
          </p:nvSpPr>
          <p:spPr>
            <a:xfrm>
              <a:off x="-1337186" y="282387"/>
              <a:ext cx="9752011" cy="649750"/>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mj-lt"/>
                </a:rPr>
                <a:t>Obtener</a:t>
              </a:r>
              <a:r>
                <a:rPr lang="en-US" sz="1900" b="1">
                  <a:solidFill>
                    <a:srgbClr val="1F3B72"/>
                  </a:solidFill>
                  <a:latin typeface="+mj-lt"/>
                </a:rPr>
                <a:t> </a:t>
              </a:r>
              <a:r>
                <a:rPr lang="en-US" sz="1900" b="1" err="1">
                  <a:solidFill>
                    <a:srgbClr val="1F3B72"/>
                  </a:solidFill>
                  <a:latin typeface="+mj-lt"/>
                </a:rPr>
                <a:t>datos</a:t>
              </a:r>
              <a:r>
                <a:rPr lang="en-US" sz="1900" b="1">
                  <a:solidFill>
                    <a:srgbClr val="1F3B72"/>
                  </a:solidFill>
                  <a:latin typeface="+mj-lt"/>
                </a:rPr>
                <a:t> (Get Data)</a:t>
              </a:r>
              <a:endParaRPr lang="es-ES"/>
            </a:p>
          </p:txBody>
        </p:sp>
      </p:grpSp>
      <p:grpSp>
        <p:nvGrpSpPr>
          <p:cNvPr id="7" name="Group 7">
            <a:extLst>
              <a:ext uri="{FF2B5EF4-FFF2-40B4-BE49-F238E27FC236}">
                <a16:creationId xmlns:a16="http://schemas.microsoft.com/office/drawing/2014/main" id="{7481D3B9-190D-B884-4634-2D97FB3B911C}"/>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F6441342-2F5E-3EAF-B7FE-65A372D07933}"/>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9" name="Freeform 8">
            <a:extLst>
              <a:ext uri="{FF2B5EF4-FFF2-40B4-BE49-F238E27FC236}">
                <a16:creationId xmlns:a16="http://schemas.microsoft.com/office/drawing/2014/main" id="{A0AAAE57-D1F2-418D-6443-DD3DCC5EDFAF}"/>
              </a:ext>
            </a:extLst>
          </p:cNvPr>
          <p:cNvSpPr/>
          <p:nvPr/>
        </p:nvSpPr>
        <p:spPr>
          <a:xfrm>
            <a:off x="5883003" y="1530884"/>
            <a:ext cx="1404916" cy="2337395"/>
          </a:xfrm>
          <a:prstGeom prst="roundRect">
            <a:avLst/>
          </a:prstGeom>
          <a:solidFill>
            <a:srgbClr val="BAD0F6">
              <a:alpha val="84706"/>
            </a:srgbClr>
          </a:solidFill>
        </p:spPr>
        <p:txBody>
          <a:bodyPr lIns="91440" tIns="45720" rIns="91440" bIns="45720" anchor="t"/>
          <a:lstStyle/>
          <a:p>
            <a:pPr algn="ctr"/>
            <a:r>
              <a:rPr lang="es-CL" sz="1000" b="1">
                <a:ea typeface="Roboto"/>
                <a:cs typeface="Roboto"/>
              </a:rPr>
              <a:t>Obtener</a:t>
            </a:r>
            <a:r>
              <a:rPr lang="es-CL" sz="1000" b="1"/>
              <a:t> datos -&gt; Archivo</a:t>
            </a:r>
            <a:r>
              <a:rPr lang="es-CL" sz="1000" b="1">
                <a:ea typeface="Roboto"/>
                <a:cs typeface="Roboto"/>
              </a:rPr>
              <a:t>:</a:t>
            </a:r>
            <a:endParaRPr lang="es-ES"/>
          </a:p>
          <a:p>
            <a:pPr algn="ctr"/>
            <a:br>
              <a:rPr lang="en-US"/>
            </a:br>
            <a:endParaRPr lang="en-US"/>
          </a:p>
          <a:p>
            <a:pPr algn="ctr"/>
            <a:r>
              <a:rPr lang="es-CL" sz="1000"/>
              <a:t>Donde podemos acceder a orígenes en formato excel, txt, csv, xml, json, </a:t>
            </a:r>
            <a:r>
              <a:rPr lang="es-CL" sz="1000" err="1"/>
              <a:t>pdf</a:t>
            </a:r>
            <a:r>
              <a:rPr lang="es-CL" sz="1000"/>
              <a:t> y </a:t>
            </a:r>
            <a:r>
              <a:rPr lang="es-CL" sz="1000" err="1"/>
              <a:t>sharepoint</a:t>
            </a:r>
            <a:r>
              <a:rPr lang="es-CL" sz="1000"/>
              <a:t>. </a:t>
            </a:r>
            <a:endParaRPr lang="es-CL"/>
          </a:p>
          <a:p>
            <a:endParaRPr lang="es-CL" sz="1000" b="1">
              <a:ea typeface="Roboto"/>
              <a:cs typeface="Roboto"/>
            </a:endParaRPr>
          </a:p>
        </p:txBody>
      </p:sp>
    </p:spTree>
    <p:extLst>
      <p:ext uri="{BB962C8B-B14F-4D97-AF65-F5344CB8AC3E}">
        <p14:creationId xmlns:p14="http://schemas.microsoft.com/office/powerpoint/2010/main" val="1700989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82E76-6D92-F842-7DB2-12E631B00137}"/>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A5C4E6D5-0686-A9A0-FC2A-2C50AC49553C}"/>
              </a:ext>
            </a:extLst>
          </p:cNvPr>
          <p:cNvSpPr/>
          <p:nvPr/>
        </p:nvSpPr>
        <p:spPr>
          <a:xfrm>
            <a:off x="4380586" y="613742"/>
            <a:ext cx="382830" cy="85686"/>
          </a:xfrm>
          <a:prstGeom prst="rect">
            <a:avLst/>
          </a:prstGeom>
          <a:solidFill>
            <a:srgbClr val="6DC53B"/>
          </a:solidFill>
        </p:spPr>
        <p:txBody>
          <a:bodyPr/>
          <a:lstStyle/>
          <a:p>
            <a:endParaRPr lang="es-CL"/>
          </a:p>
        </p:txBody>
      </p:sp>
      <p:sp>
        <p:nvSpPr>
          <p:cNvPr id="3" name="TextBox 3">
            <a:extLst>
              <a:ext uri="{FF2B5EF4-FFF2-40B4-BE49-F238E27FC236}">
                <a16:creationId xmlns:a16="http://schemas.microsoft.com/office/drawing/2014/main" id="{FBDB53B3-D798-B36A-231B-D027E8E5E12D}"/>
              </a:ext>
            </a:extLst>
          </p:cNvPr>
          <p:cNvSpPr txBox="1"/>
          <p:nvPr/>
        </p:nvSpPr>
        <p:spPr>
          <a:xfrm>
            <a:off x="2290057" y="747052"/>
            <a:ext cx="4563887" cy="307777"/>
          </a:xfrm>
          <a:prstGeom prst="rect">
            <a:avLst/>
          </a:prstGeom>
        </p:spPr>
        <p:txBody>
          <a:bodyPr lIns="0" tIns="0" rIns="0" bIns="0" rtlCol="0" anchor="t">
            <a:spAutoFit/>
          </a:bodyPr>
          <a:lstStyle/>
          <a:p>
            <a:pPr algn="ctr">
              <a:lnSpc>
                <a:spcPts val="2350"/>
              </a:lnSpc>
            </a:pPr>
            <a:r>
              <a:rPr lang="en-US" sz="2350" b="1" spc="70" err="1">
                <a:solidFill>
                  <a:srgbClr val="1F3B72"/>
                </a:solidFill>
                <a:latin typeface="+mj-lt"/>
              </a:rPr>
              <a:t>Introducción</a:t>
            </a:r>
          </a:p>
        </p:txBody>
      </p:sp>
      <p:grpSp>
        <p:nvGrpSpPr>
          <p:cNvPr id="4" name="Group 4">
            <a:extLst>
              <a:ext uri="{FF2B5EF4-FFF2-40B4-BE49-F238E27FC236}">
                <a16:creationId xmlns:a16="http://schemas.microsoft.com/office/drawing/2014/main" id="{86E58DEF-42F6-2EBA-9924-3EF629D35F4A}"/>
              </a:ext>
            </a:extLst>
          </p:cNvPr>
          <p:cNvGrpSpPr/>
          <p:nvPr/>
        </p:nvGrpSpPr>
        <p:grpSpPr>
          <a:xfrm>
            <a:off x="2549548" y="1289396"/>
            <a:ext cx="4321011" cy="1108627"/>
            <a:chOff x="0" y="0"/>
            <a:chExt cx="3425354" cy="878831"/>
          </a:xfrm>
        </p:grpSpPr>
        <p:sp>
          <p:nvSpPr>
            <p:cNvPr id="5" name="Freeform 5">
              <a:extLst>
                <a:ext uri="{FF2B5EF4-FFF2-40B4-BE49-F238E27FC236}">
                  <a16:creationId xmlns:a16="http://schemas.microsoft.com/office/drawing/2014/main" id="{2F498126-C7A5-9470-6E30-743D1BC253C0}"/>
                </a:ext>
              </a:extLst>
            </p:cNvPr>
            <p:cNvSpPr/>
            <p:nvPr/>
          </p:nvSpPr>
          <p:spPr>
            <a:xfrm>
              <a:off x="0" y="0"/>
              <a:ext cx="3425354" cy="878831"/>
            </a:xfrm>
            <a:custGeom>
              <a:avLst/>
              <a:gdLst/>
              <a:ahLst/>
              <a:cxnLst/>
              <a:rect l="l" t="t" r="r" b="b"/>
              <a:pathLst>
                <a:path w="3425354" h="878831">
                  <a:moveTo>
                    <a:pt x="0" y="0"/>
                  </a:moveTo>
                  <a:lnTo>
                    <a:pt x="3425354" y="0"/>
                  </a:lnTo>
                  <a:lnTo>
                    <a:pt x="3425354" y="878831"/>
                  </a:lnTo>
                  <a:lnTo>
                    <a:pt x="0" y="878831"/>
                  </a:lnTo>
                  <a:close/>
                </a:path>
              </a:pathLst>
            </a:custGeom>
            <a:solidFill>
              <a:srgbClr val="3A568B"/>
            </a:solidFill>
          </p:spPr>
          <p:txBody>
            <a:bodyPr/>
            <a:lstStyle/>
            <a:p>
              <a:endParaRPr lang="es-CL"/>
            </a:p>
          </p:txBody>
        </p:sp>
      </p:grpSp>
      <p:sp>
        <p:nvSpPr>
          <p:cNvPr id="6" name="TextBox 6">
            <a:extLst>
              <a:ext uri="{FF2B5EF4-FFF2-40B4-BE49-F238E27FC236}">
                <a16:creationId xmlns:a16="http://schemas.microsoft.com/office/drawing/2014/main" id="{368FF9C4-2D7B-FB38-DD0A-F6C13B0CD619}"/>
              </a:ext>
            </a:extLst>
          </p:cNvPr>
          <p:cNvSpPr txBox="1"/>
          <p:nvPr/>
        </p:nvSpPr>
        <p:spPr>
          <a:xfrm>
            <a:off x="2839331" y="1436694"/>
            <a:ext cx="3741446" cy="1090042"/>
          </a:xfrm>
          <a:prstGeom prst="rect">
            <a:avLst/>
          </a:prstGeom>
        </p:spPr>
        <p:txBody>
          <a:bodyPr lIns="0" tIns="0" rIns="0" bIns="0" rtlCol="0" anchor="t">
            <a:spAutoFit/>
          </a:bodyPr>
          <a:lstStyle/>
          <a:p>
            <a:pPr algn="just"/>
            <a:r>
              <a:rPr lang="en-US" sz="1200" dirty="0">
                <a:solidFill>
                  <a:srgbClr val="FFFFFF"/>
                </a:solidFill>
                <a:latin typeface="Roboto"/>
              </a:rPr>
              <a:t>Muchas organizaciones están utilizando power bi como solución, ya que sirve tanto a los usuarios empresariales como a los desarrolladores, para analizar, visualizar y colaborar fácilmente con los datos.</a:t>
            </a:r>
            <a:endParaRPr lang="es-ES" dirty="0"/>
          </a:p>
          <a:p>
            <a:pPr algn="just">
              <a:lnSpc>
                <a:spcPts val="1250"/>
              </a:lnSpc>
            </a:pPr>
            <a:endParaRPr lang="en-US" sz="1200">
              <a:solidFill>
                <a:srgbClr val="FFFFFF"/>
              </a:solidFill>
              <a:latin typeface="Roboto"/>
              <a:ea typeface="Roboto"/>
              <a:cs typeface="Roboto"/>
            </a:endParaRPr>
          </a:p>
        </p:txBody>
      </p:sp>
      <p:grpSp>
        <p:nvGrpSpPr>
          <p:cNvPr id="7" name="Group 7">
            <a:extLst>
              <a:ext uri="{FF2B5EF4-FFF2-40B4-BE49-F238E27FC236}">
                <a16:creationId xmlns:a16="http://schemas.microsoft.com/office/drawing/2014/main" id="{932CA3D4-3573-3165-A0AF-97C6805C4CC1}"/>
              </a:ext>
            </a:extLst>
          </p:cNvPr>
          <p:cNvGrpSpPr/>
          <p:nvPr/>
        </p:nvGrpSpPr>
        <p:grpSpPr>
          <a:xfrm>
            <a:off x="2549548" y="2479698"/>
            <a:ext cx="4321011" cy="1108627"/>
            <a:chOff x="0" y="0"/>
            <a:chExt cx="3425354" cy="878831"/>
          </a:xfrm>
        </p:grpSpPr>
        <p:sp>
          <p:nvSpPr>
            <p:cNvPr id="8" name="Freeform 8">
              <a:extLst>
                <a:ext uri="{FF2B5EF4-FFF2-40B4-BE49-F238E27FC236}">
                  <a16:creationId xmlns:a16="http://schemas.microsoft.com/office/drawing/2014/main" id="{BA52C7D2-7F2A-A083-540A-195A06A3B622}"/>
                </a:ext>
              </a:extLst>
            </p:cNvPr>
            <p:cNvSpPr/>
            <p:nvPr/>
          </p:nvSpPr>
          <p:spPr>
            <a:xfrm>
              <a:off x="0" y="0"/>
              <a:ext cx="3425354" cy="878831"/>
            </a:xfrm>
            <a:custGeom>
              <a:avLst/>
              <a:gdLst/>
              <a:ahLst/>
              <a:cxnLst/>
              <a:rect l="l" t="t" r="r" b="b"/>
              <a:pathLst>
                <a:path w="3425354" h="878831">
                  <a:moveTo>
                    <a:pt x="0" y="0"/>
                  </a:moveTo>
                  <a:lnTo>
                    <a:pt x="3425354" y="0"/>
                  </a:lnTo>
                  <a:lnTo>
                    <a:pt x="3425354" y="878831"/>
                  </a:lnTo>
                  <a:lnTo>
                    <a:pt x="0" y="878831"/>
                  </a:lnTo>
                  <a:close/>
                </a:path>
              </a:pathLst>
            </a:custGeom>
            <a:solidFill>
              <a:srgbClr val="BAD0F6">
                <a:alpha val="84706"/>
              </a:srgbClr>
            </a:solidFill>
          </p:spPr>
          <p:txBody>
            <a:bodyPr/>
            <a:lstStyle/>
            <a:p>
              <a:endParaRPr lang="es-CL"/>
            </a:p>
          </p:txBody>
        </p:sp>
      </p:grpSp>
      <p:sp>
        <p:nvSpPr>
          <p:cNvPr id="9" name="TextBox 9">
            <a:extLst>
              <a:ext uri="{FF2B5EF4-FFF2-40B4-BE49-F238E27FC236}">
                <a16:creationId xmlns:a16="http://schemas.microsoft.com/office/drawing/2014/main" id="{E15C8AAD-F418-A450-C555-AC592D624798}"/>
              </a:ext>
            </a:extLst>
          </p:cNvPr>
          <p:cNvSpPr txBox="1"/>
          <p:nvPr/>
        </p:nvSpPr>
        <p:spPr>
          <a:xfrm>
            <a:off x="2839331" y="2722861"/>
            <a:ext cx="3741446" cy="553998"/>
          </a:xfrm>
          <a:prstGeom prst="rect">
            <a:avLst/>
          </a:prstGeom>
        </p:spPr>
        <p:txBody>
          <a:bodyPr lIns="0" tIns="0" rIns="0" bIns="0" rtlCol="0" anchor="t">
            <a:spAutoFit/>
          </a:bodyPr>
          <a:lstStyle/>
          <a:p>
            <a:pPr algn="just"/>
            <a:r>
              <a:rPr lang="en-US" sz="1200" dirty="0">
                <a:solidFill>
                  <a:srgbClr val="3A568B"/>
                </a:solidFill>
                <a:latin typeface="Roboto"/>
              </a:rPr>
              <a:t>En este curso vamos a descubrir cómo se puede aprovechar power bi para crear fácilmente informes y cuadros de mando con visualizaciones interactivas</a:t>
            </a:r>
            <a:endParaRPr lang="es-ES"/>
          </a:p>
        </p:txBody>
      </p:sp>
      <p:grpSp>
        <p:nvGrpSpPr>
          <p:cNvPr id="10" name="Group 10">
            <a:extLst>
              <a:ext uri="{FF2B5EF4-FFF2-40B4-BE49-F238E27FC236}">
                <a16:creationId xmlns:a16="http://schemas.microsoft.com/office/drawing/2014/main" id="{8559E2E2-175E-069D-51EA-976AA3204D17}"/>
              </a:ext>
            </a:extLst>
          </p:cNvPr>
          <p:cNvGrpSpPr/>
          <p:nvPr/>
        </p:nvGrpSpPr>
        <p:grpSpPr>
          <a:xfrm>
            <a:off x="2549548" y="3670743"/>
            <a:ext cx="4321011" cy="759377"/>
            <a:chOff x="0" y="0"/>
            <a:chExt cx="3425354" cy="601973"/>
          </a:xfrm>
        </p:grpSpPr>
        <p:sp>
          <p:nvSpPr>
            <p:cNvPr id="11" name="Freeform 11">
              <a:extLst>
                <a:ext uri="{FF2B5EF4-FFF2-40B4-BE49-F238E27FC236}">
                  <a16:creationId xmlns:a16="http://schemas.microsoft.com/office/drawing/2014/main" id="{612976FA-90E9-C8A9-4C77-8E5037CB8242}"/>
                </a:ext>
              </a:extLst>
            </p:cNvPr>
            <p:cNvSpPr/>
            <p:nvPr/>
          </p:nvSpPr>
          <p:spPr>
            <a:xfrm>
              <a:off x="0" y="0"/>
              <a:ext cx="3425354" cy="601973"/>
            </a:xfrm>
            <a:custGeom>
              <a:avLst/>
              <a:gdLst/>
              <a:ahLst/>
              <a:cxnLst/>
              <a:rect l="l" t="t" r="r" b="b"/>
              <a:pathLst>
                <a:path w="3425354" h="601973">
                  <a:moveTo>
                    <a:pt x="0" y="0"/>
                  </a:moveTo>
                  <a:lnTo>
                    <a:pt x="3425354" y="0"/>
                  </a:lnTo>
                  <a:lnTo>
                    <a:pt x="3425354" y="601973"/>
                  </a:lnTo>
                  <a:lnTo>
                    <a:pt x="0" y="601973"/>
                  </a:lnTo>
                  <a:close/>
                </a:path>
              </a:pathLst>
            </a:custGeom>
            <a:solidFill>
              <a:srgbClr val="DCE7FA"/>
            </a:solidFill>
          </p:spPr>
          <p:txBody>
            <a:bodyPr/>
            <a:lstStyle/>
            <a:p>
              <a:endParaRPr lang="es-CL"/>
            </a:p>
          </p:txBody>
        </p:sp>
      </p:grpSp>
      <p:pic>
        <p:nvPicPr>
          <p:cNvPr id="13" name="Imagen 12" descr="Logotipo, nombre de la empresa&#10;&#10;El contenido generado por IA puede ser incorrecto.">
            <a:extLst>
              <a:ext uri="{FF2B5EF4-FFF2-40B4-BE49-F238E27FC236}">
                <a16:creationId xmlns:a16="http://schemas.microsoft.com/office/drawing/2014/main" id="{D3B765DD-4D45-209C-5C3C-5C0BFC378DB6}"/>
              </a:ext>
            </a:extLst>
          </p:cNvPr>
          <p:cNvPicPr>
            <a:picLocks noChangeAspect="1"/>
          </p:cNvPicPr>
          <p:nvPr/>
        </p:nvPicPr>
        <p:blipFill>
          <a:blip r:embed="rId2"/>
          <a:stretch>
            <a:fillRect/>
          </a:stretch>
        </p:blipFill>
        <p:spPr>
          <a:xfrm>
            <a:off x="4062413" y="3681413"/>
            <a:ext cx="1022863" cy="737727"/>
          </a:xfrm>
          <a:prstGeom prst="rect">
            <a:avLst/>
          </a:prstGeom>
        </p:spPr>
      </p:pic>
    </p:spTree>
    <p:extLst>
      <p:ext uri="{BB962C8B-B14F-4D97-AF65-F5344CB8AC3E}">
        <p14:creationId xmlns:p14="http://schemas.microsoft.com/office/powerpoint/2010/main" val="22352267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0B90D-37CF-204C-9F64-89FDAACF2372}"/>
            </a:ext>
          </a:extLst>
        </p:cNvPr>
        <p:cNvGrpSpPr/>
        <p:nvPr/>
      </p:nvGrpSpPr>
      <p:grpSpPr>
        <a:xfrm>
          <a:off x="0" y="0"/>
          <a:ext cx="0" cy="0"/>
          <a:chOff x="0" y="0"/>
          <a:chExt cx="0" cy="0"/>
        </a:xfrm>
      </p:grpSpPr>
      <p:pic>
        <p:nvPicPr>
          <p:cNvPr id="6" name="Imagen 5" descr="Interfaz de usuario gráfica, Aplicación&#10;&#10;El contenido generado por IA puede ser incorrecto.">
            <a:extLst>
              <a:ext uri="{FF2B5EF4-FFF2-40B4-BE49-F238E27FC236}">
                <a16:creationId xmlns:a16="http://schemas.microsoft.com/office/drawing/2014/main" id="{18AC5869-A82A-8258-7DED-50E3DAC1C7CA}"/>
              </a:ext>
            </a:extLst>
          </p:cNvPr>
          <p:cNvPicPr>
            <a:picLocks noChangeAspect="1"/>
          </p:cNvPicPr>
          <p:nvPr/>
        </p:nvPicPr>
        <p:blipFill>
          <a:blip r:embed="rId3"/>
          <a:stretch>
            <a:fillRect/>
          </a:stretch>
        </p:blipFill>
        <p:spPr>
          <a:xfrm>
            <a:off x="1306285" y="862781"/>
            <a:ext cx="6236463" cy="3753465"/>
          </a:xfrm>
          <a:prstGeom prst="rect">
            <a:avLst/>
          </a:prstGeom>
        </p:spPr>
      </p:pic>
      <p:grpSp>
        <p:nvGrpSpPr>
          <p:cNvPr id="2" name="Group 2">
            <a:extLst>
              <a:ext uri="{FF2B5EF4-FFF2-40B4-BE49-F238E27FC236}">
                <a16:creationId xmlns:a16="http://schemas.microsoft.com/office/drawing/2014/main" id="{A004C852-6B42-D71C-F212-D9DD07321E32}"/>
              </a:ext>
            </a:extLst>
          </p:cNvPr>
          <p:cNvGrpSpPr/>
          <p:nvPr/>
        </p:nvGrpSpPr>
        <p:grpSpPr>
          <a:xfrm>
            <a:off x="2844893" y="514350"/>
            <a:ext cx="3657004" cy="349551"/>
            <a:chOff x="-1337186" y="0"/>
            <a:chExt cx="9752011" cy="932137"/>
          </a:xfrm>
        </p:grpSpPr>
        <p:sp>
          <p:nvSpPr>
            <p:cNvPr id="3" name="AutoShape 3">
              <a:extLst>
                <a:ext uri="{FF2B5EF4-FFF2-40B4-BE49-F238E27FC236}">
                  <a16:creationId xmlns:a16="http://schemas.microsoft.com/office/drawing/2014/main" id="{CD1C5517-BC5D-6A14-3C06-500A65F7D33B}"/>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8EF93AB7-D3DA-EF9E-13CF-0CEFD97FBE6E}"/>
                </a:ext>
              </a:extLst>
            </p:cNvPr>
            <p:cNvSpPr txBox="1"/>
            <p:nvPr/>
          </p:nvSpPr>
          <p:spPr>
            <a:xfrm>
              <a:off x="-1337186" y="282387"/>
              <a:ext cx="9752011" cy="649750"/>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mj-lt"/>
                </a:rPr>
                <a:t>Obtener</a:t>
              </a:r>
              <a:r>
                <a:rPr lang="en-US" sz="1900" b="1">
                  <a:solidFill>
                    <a:srgbClr val="1F3B72"/>
                  </a:solidFill>
                  <a:latin typeface="+mj-lt"/>
                </a:rPr>
                <a:t> </a:t>
              </a:r>
              <a:r>
                <a:rPr lang="en-US" sz="1900" b="1" err="1">
                  <a:solidFill>
                    <a:srgbClr val="1F3B72"/>
                  </a:solidFill>
                  <a:latin typeface="+mj-lt"/>
                </a:rPr>
                <a:t>datos</a:t>
              </a:r>
              <a:r>
                <a:rPr lang="en-US" sz="1900" b="1">
                  <a:solidFill>
                    <a:srgbClr val="1F3B72"/>
                  </a:solidFill>
                  <a:latin typeface="+mj-lt"/>
                </a:rPr>
                <a:t> (Get Data)</a:t>
              </a:r>
              <a:endParaRPr lang="es-ES"/>
            </a:p>
          </p:txBody>
        </p:sp>
      </p:grpSp>
      <p:grpSp>
        <p:nvGrpSpPr>
          <p:cNvPr id="7" name="Group 7">
            <a:extLst>
              <a:ext uri="{FF2B5EF4-FFF2-40B4-BE49-F238E27FC236}">
                <a16:creationId xmlns:a16="http://schemas.microsoft.com/office/drawing/2014/main" id="{245AAE10-6F98-396C-CAF0-951F2DB06342}"/>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D71BF44B-4AFC-D4DB-36D7-8E11CC6BBA22}"/>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9" name="Freeform 8">
            <a:extLst>
              <a:ext uri="{FF2B5EF4-FFF2-40B4-BE49-F238E27FC236}">
                <a16:creationId xmlns:a16="http://schemas.microsoft.com/office/drawing/2014/main" id="{C789C097-A1F7-E3AC-E785-3E8020E730A2}"/>
              </a:ext>
            </a:extLst>
          </p:cNvPr>
          <p:cNvSpPr/>
          <p:nvPr/>
        </p:nvSpPr>
        <p:spPr>
          <a:xfrm>
            <a:off x="5883003" y="1530884"/>
            <a:ext cx="1404916" cy="2282089"/>
          </a:xfrm>
          <a:prstGeom prst="roundRect">
            <a:avLst/>
          </a:prstGeom>
          <a:solidFill>
            <a:srgbClr val="BAD0F6">
              <a:alpha val="84706"/>
            </a:srgbClr>
          </a:solidFill>
        </p:spPr>
        <p:txBody>
          <a:bodyPr lIns="91440" tIns="45720" rIns="91440" bIns="45720" anchor="t"/>
          <a:lstStyle/>
          <a:p>
            <a:pPr algn="ctr"/>
            <a:r>
              <a:rPr lang="es-CL" sz="1000" b="1">
                <a:ea typeface="Roboto"/>
                <a:cs typeface="Roboto"/>
              </a:rPr>
              <a:t>Obtener</a:t>
            </a:r>
            <a:r>
              <a:rPr lang="es-CL" sz="1000" b="1"/>
              <a:t> datos -&gt; bases de datos</a:t>
            </a:r>
            <a:r>
              <a:rPr lang="es-CL" sz="1000" b="1">
                <a:ea typeface="Roboto"/>
                <a:cs typeface="Roboto"/>
              </a:rPr>
              <a:t>:</a:t>
            </a:r>
            <a:endParaRPr lang="es-ES"/>
          </a:p>
          <a:p>
            <a:pPr algn="ctr"/>
            <a:br>
              <a:rPr lang="en-US"/>
            </a:br>
            <a:endParaRPr lang="en-US"/>
          </a:p>
          <a:p>
            <a:pPr algn="ctr"/>
            <a:r>
              <a:rPr lang="es-CL" sz="1000"/>
              <a:t>Nos muestra los distintos conectores con los que trabaja pbi</a:t>
            </a:r>
            <a:endParaRPr lang="es-CL"/>
          </a:p>
          <a:p>
            <a:pPr algn="ctr"/>
            <a:endParaRPr lang="es-CL" sz="1000" b="1">
              <a:ea typeface="Roboto"/>
              <a:cs typeface="Roboto"/>
            </a:endParaRPr>
          </a:p>
          <a:p>
            <a:endParaRPr lang="es-CL" sz="1000" b="1">
              <a:ea typeface="Roboto"/>
              <a:cs typeface="Roboto"/>
            </a:endParaRPr>
          </a:p>
        </p:txBody>
      </p:sp>
    </p:spTree>
    <p:extLst>
      <p:ext uri="{BB962C8B-B14F-4D97-AF65-F5344CB8AC3E}">
        <p14:creationId xmlns:p14="http://schemas.microsoft.com/office/powerpoint/2010/main" val="32373816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498C1-A800-06AB-BF32-79688DE8C7F3}"/>
            </a:ext>
          </a:extLst>
        </p:cNvPr>
        <p:cNvGrpSpPr/>
        <p:nvPr/>
      </p:nvGrpSpPr>
      <p:grpSpPr>
        <a:xfrm>
          <a:off x="0" y="0"/>
          <a:ext cx="0" cy="0"/>
          <a:chOff x="0" y="0"/>
          <a:chExt cx="0" cy="0"/>
        </a:xfrm>
      </p:grpSpPr>
      <p:pic>
        <p:nvPicPr>
          <p:cNvPr id="10" name="Imagen 9" descr="Interfaz de usuario gráfica, Aplicación&#10;&#10;El contenido generado por IA puede ser incorrecto.">
            <a:extLst>
              <a:ext uri="{FF2B5EF4-FFF2-40B4-BE49-F238E27FC236}">
                <a16:creationId xmlns:a16="http://schemas.microsoft.com/office/drawing/2014/main" id="{A185A75A-99F6-B0F3-01FE-F107AB54EB84}"/>
              </a:ext>
            </a:extLst>
          </p:cNvPr>
          <p:cNvPicPr>
            <a:picLocks noChangeAspect="1"/>
          </p:cNvPicPr>
          <p:nvPr/>
        </p:nvPicPr>
        <p:blipFill>
          <a:blip r:embed="rId3"/>
          <a:stretch>
            <a:fillRect/>
          </a:stretch>
        </p:blipFill>
        <p:spPr>
          <a:xfrm>
            <a:off x="1477126" y="936522"/>
            <a:ext cx="6182375" cy="3709220"/>
          </a:xfrm>
          <a:prstGeom prst="rect">
            <a:avLst/>
          </a:prstGeom>
        </p:spPr>
      </p:pic>
      <p:grpSp>
        <p:nvGrpSpPr>
          <p:cNvPr id="2" name="Group 2">
            <a:extLst>
              <a:ext uri="{FF2B5EF4-FFF2-40B4-BE49-F238E27FC236}">
                <a16:creationId xmlns:a16="http://schemas.microsoft.com/office/drawing/2014/main" id="{AAA0CC29-7359-EA2E-CE78-D657F3240F21}"/>
              </a:ext>
            </a:extLst>
          </p:cNvPr>
          <p:cNvGrpSpPr/>
          <p:nvPr/>
        </p:nvGrpSpPr>
        <p:grpSpPr>
          <a:xfrm>
            <a:off x="2844893" y="514350"/>
            <a:ext cx="3657004" cy="349551"/>
            <a:chOff x="-1337186" y="0"/>
            <a:chExt cx="9752011" cy="932137"/>
          </a:xfrm>
        </p:grpSpPr>
        <p:sp>
          <p:nvSpPr>
            <p:cNvPr id="3" name="AutoShape 3">
              <a:extLst>
                <a:ext uri="{FF2B5EF4-FFF2-40B4-BE49-F238E27FC236}">
                  <a16:creationId xmlns:a16="http://schemas.microsoft.com/office/drawing/2014/main" id="{6F85A782-0355-5DED-8224-82DA3938CD92}"/>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8C3AC06E-C7E4-1EA4-EBD6-CE5DCD365C1A}"/>
                </a:ext>
              </a:extLst>
            </p:cNvPr>
            <p:cNvSpPr txBox="1"/>
            <p:nvPr/>
          </p:nvSpPr>
          <p:spPr>
            <a:xfrm>
              <a:off x="-1337186" y="282387"/>
              <a:ext cx="9752011" cy="649750"/>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mj-lt"/>
                </a:rPr>
                <a:t>Obtener</a:t>
              </a:r>
              <a:r>
                <a:rPr lang="en-US" sz="1900" b="1">
                  <a:solidFill>
                    <a:srgbClr val="1F3B72"/>
                  </a:solidFill>
                  <a:latin typeface="+mj-lt"/>
                </a:rPr>
                <a:t> </a:t>
              </a:r>
              <a:r>
                <a:rPr lang="en-US" sz="1900" b="1" err="1">
                  <a:solidFill>
                    <a:srgbClr val="1F3B72"/>
                  </a:solidFill>
                  <a:latin typeface="+mj-lt"/>
                </a:rPr>
                <a:t>datos</a:t>
              </a:r>
              <a:r>
                <a:rPr lang="en-US" sz="1900" b="1">
                  <a:solidFill>
                    <a:srgbClr val="1F3B72"/>
                  </a:solidFill>
                  <a:latin typeface="+mj-lt"/>
                </a:rPr>
                <a:t> (Get Data)</a:t>
              </a:r>
              <a:endParaRPr lang="es-ES"/>
            </a:p>
          </p:txBody>
        </p:sp>
      </p:grpSp>
      <p:grpSp>
        <p:nvGrpSpPr>
          <p:cNvPr id="7" name="Group 7">
            <a:extLst>
              <a:ext uri="{FF2B5EF4-FFF2-40B4-BE49-F238E27FC236}">
                <a16:creationId xmlns:a16="http://schemas.microsoft.com/office/drawing/2014/main" id="{A016C631-44BC-0FC5-A886-25F2A84D90EB}"/>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C4601CFE-28DF-0793-4B81-53AED3DB791E}"/>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9" name="Freeform 8">
            <a:extLst>
              <a:ext uri="{FF2B5EF4-FFF2-40B4-BE49-F238E27FC236}">
                <a16:creationId xmlns:a16="http://schemas.microsoft.com/office/drawing/2014/main" id="{01D99C0D-4890-94F6-B30F-5D3FA0B24572}"/>
              </a:ext>
            </a:extLst>
          </p:cNvPr>
          <p:cNvSpPr/>
          <p:nvPr/>
        </p:nvSpPr>
        <p:spPr>
          <a:xfrm>
            <a:off x="5883003" y="1530884"/>
            <a:ext cx="1404916" cy="2282089"/>
          </a:xfrm>
          <a:prstGeom prst="roundRect">
            <a:avLst/>
          </a:prstGeom>
          <a:solidFill>
            <a:srgbClr val="BAD0F6">
              <a:alpha val="84706"/>
            </a:srgbClr>
          </a:solidFill>
        </p:spPr>
        <p:txBody>
          <a:bodyPr lIns="91440" tIns="45720" rIns="91440" bIns="45720" anchor="t"/>
          <a:lstStyle/>
          <a:p>
            <a:pPr algn="ctr"/>
            <a:r>
              <a:rPr lang="es-CL" sz="1000" b="1">
                <a:ea typeface="Roboto"/>
                <a:cs typeface="Roboto"/>
              </a:rPr>
              <a:t>Obtener</a:t>
            </a:r>
            <a:r>
              <a:rPr lang="es-CL" sz="1000" b="1"/>
              <a:t> datos -&gt; Microsoft fabric</a:t>
            </a:r>
            <a:r>
              <a:rPr lang="es-CL" sz="1000" b="1">
                <a:ea typeface="Roboto"/>
                <a:cs typeface="Roboto"/>
              </a:rPr>
              <a:t>:</a:t>
            </a:r>
            <a:endParaRPr lang="es-ES">
              <a:ea typeface="Roboto"/>
              <a:cs typeface="Roboto"/>
            </a:endParaRPr>
          </a:p>
          <a:p>
            <a:pPr algn="ctr"/>
            <a:br>
              <a:rPr lang="en-US"/>
            </a:br>
            <a:endParaRPr lang="en-US"/>
          </a:p>
          <a:p>
            <a:pPr algn="ctr"/>
            <a:r>
              <a:rPr lang="es-CL" sz="1000"/>
              <a:t>Nos muestra los distintos conectores con orígenes microsoft fabric.</a:t>
            </a:r>
            <a:endParaRPr lang="es-CL"/>
          </a:p>
          <a:p>
            <a:pPr algn="ctr"/>
            <a:endParaRPr lang="es-CL" sz="1000" b="1">
              <a:ea typeface="Roboto"/>
              <a:cs typeface="Roboto"/>
            </a:endParaRPr>
          </a:p>
          <a:p>
            <a:endParaRPr lang="es-CL" sz="1000" b="1">
              <a:ea typeface="Roboto"/>
              <a:cs typeface="Roboto"/>
            </a:endParaRPr>
          </a:p>
        </p:txBody>
      </p:sp>
    </p:spTree>
    <p:extLst>
      <p:ext uri="{BB962C8B-B14F-4D97-AF65-F5344CB8AC3E}">
        <p14:creationId xmlns:p14="http://schemas.microsoft.com/office/powerpoint/2010/main" val="3867484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1055F-F925-C5FC-0D5A-2FED08FB98A9}"/>
            </a:ext>
          </a:extLst>
        </p:cNvPr>
        <p:cNvGrpSpPr/>
        <p:nvPr/>
      </p:nvGrpSpPr>
      <p:grpSpPr>
        <a:xfrm>
          <a:off x="0" y="0"/>
          <a:ext cx="0" cy="0"/>
          <a:chOff x="0" y="0"/>
          <a:chExt cx="0" cy="0"/>
        </a:xfrm>
      </p:grpSpPr>
      <p:pic>
        <p:nvPicPr>
          <p:cNvPr id="5" name="Imagen 4" descr="Interfaz de usuario gráfica, Aplicación&#10;&#10;El contenido generado por IA puede ser incorrecto.">
            <a:extLst>
              <a:ext uri="{FF2B5EF4-FFF2-40B4-BE49-F238E27FC236}">
                <a16:creationId xmlns:a16="http://schemas.microsoft.com/office/drawing/2014/main" id="{C52FEC46-AF25-719E-A71E-E8C1F5900429}"/>
              </a:ext>
            </a:extLst>
          </p:cNvPr>
          <p:cNvPicPr>
            <a:picLocks noChangeAspect="1"/>
          </p:cNvPicPr>
          <p:nvPr/>
        </p:nvPicPr>
        <p:blipFill>
          <a:blip r:embed="rId3"/>
          <a:stretch>
            <a:fillRect/>
          </a:stretch>
        </p:blipFill>
        <p:spPr>
          <a:xfrm>
            <a:off x="1453112" y="932835"/>
            <a:ext cx="6237777" cy="3749778"/>
          </a:xfrm>
          <a:prstGeom prst="rect">
            <a:avLst/>
          </a:prstGeom>
        </p:spPr>
      </p:pic>
      <p:grpSp>
        <p:nvGrpSpPr>
          <p:cNvPr id="2" name="Group 2">
            <a:extLst>
              <a:ext uri="{FF2B5EF4-FFF2-40B4-BE49-F238E27FC236}">
                <a16:creationId xmlns:a16="http://schemas.microsoft.com/office/drawing/2014/main" id="{79DE3A47-FF1C-8025-D9E1-7C744CF31585}"/>
              </a:ext>
            </a:extLst>
          </p:cNvPr>
          <p:cNvGrpSpPr/>
          <p:nvPr/>
        </p:nvGrpSpPr>
        <p:grpSpPr>
          <a:xfrm>
            <a:off x="2844893" y="514350"/>
            <a:ext cx="3657004" cy="349551"/>
            <a:chOff x="-1337186" y="0"/>
            <a:chExt cx="9752011" cy="932137"/>
          </a:xfrm>
        </p:grpSpPr>
        <p:sp>
          <p:nvSpPr>
            <p:cNvPr id="3" name="AutoShape 3">
              <a:extLst>
                <a:ext uri="{FF2B5EF4-FFF2-40B4-BE49-F238E27FC236}">
                  <a16:creationId xmlns:a16="http://schemas.microsoft.com/office/drawing/2014/main" id="{361A38C1-D3F8-04C9-1B05-660B4F833684}"/>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1FDAD9C6-37FB-EA35-A45C-0C1106192DF3}"/>
                </a:ext>
              </a:extLst>
            </p:cNvPr>
            <p:cNvSpPr txBox="1"/>
            <p:nvPr/>
          </p:nvSpPr>
          <p:spPr>
            <a:xfrm>
              <a:off x="-1337186" y="282387"/>
              <a:ext cx="9752011" cy="649750"/>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mj-lt"/>
                </a:rPr>
                <a:t>Obtener</a:t>
              </a:r>
              <a:r>
                <a:rPr lang="en-US" sz="1900" b="1">
                  <a:solidFill>
                    <a:srgbClr val="1F3B72"/>
                  </a:solidFill>
                  <a:latin typeface="+mj-lt"/>
                </a:rPr>
                <a:t> </a:t>
              </a:r>
              <a:r>
                <a:rPr lang="en-US" sz="1900" b="1" err="1">
                  <a:solidFill>
                    <a:srgbClr val="1F3B72"/>
                  </a:solidFill>
                  <a:latin typeface="+mj-lt"/>
                </a:rPr>
                <a:t>datos</a:t>
              </a:r>
              <a:r>
                <a:rPr lang="en-US" sz="1900" b="1">
                  <a:solidFill>
                    <a:srgbClr val="1F3B72"/>
                  </a:solidFill>
                  <a:latin typeface="+mj-lt"/>
                </a:rPr>
                <a:t> (Get Data)</a:t>
              </a:r>
              <a:endParaRPr lang="es-ES"/>
            </a:p>
          </p:txBody>
        </p:sp>
      </p:grpSp>
      <p:grpSp>
        <p:nvGrpSpPr>
          <p:cNvPr id="7" name="Group 7">
            <a:extLst>
              <a:ext uri="{FF2B5EF4-FFF2-40B4-BE49-F238E27FC236}">
                <a16:creationId xmlns:a16="http://schemas.microsoft.com/office/drawing/2014/main" id="{AF473D21-39CF-114A-5C96-CB006875BD6B}"/>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7300A3D9-7BFE-3953-5F25-298023C5DD1E}"/>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9" name="Freeform 8">
            <a:extLst>
              <a:ext uri="{FF2B5EF4-FFF2-40B4-BE49-F238E27FC236}">
                <a16:creationId xmlns:a16="http://schemas.microsoft.com/office/drawing/2014/main" id="{C8C8BDE8-8013-FAA9-628A-71EC2E3D96A8}"/>
              </a:ext>
            </a:extLst>
          </p:cNvPr>
          <p:cNvSpPr/>
          <p:nvPr/>
        </p:nvSpPr>
        <p:spPr>
          <a:xfrm>
            <a:off x="5883003" y="1530884"/>
            <a:ext cx="1404916" cy="2282089"/>
          </a:xfrm>
          <a:prstGeom prst="roundRect">
            <a:avLst/>
          </a:prstGeom>
          <a:solidFill>
            <a:srgbClr val="BAD0F6">
              <a:alpha val="84706"/>
            </a:srgbClr>
          </a:solidFill>
        </p:spPr>
        <p:txBody>
          <a:bodyPr lIns="91440" tIns="45720" rIns="91440" bIns="45720" anchor="t"/>
          <a:lstStyle/>
          <a:p>
            <a:pPr algn="ctr"/>
            <a:r>
              <a:rPr lang="es-CL" sz="1000" b="1">
                <a:ea typeface="Roboto"/>
                <a:cs typeface="Roboto"/>
              </a:rPr>
              <a:t>Obtener</a:t>
            </a:r>
            <a:r>
              <a:rPr lang="es-CL" sz="1000" b="1"/>
              <a:t> datos -&gt; </a:t>
            </a:r>
            <a:r>
              <a:rPr lang="es-CL" sz="1000" b="1" err="1"/>
              <a:t>Power</a:t>
            </a:r>
            <a:r>
              <a:rPr lang="es-CL" sz="1000" b="1"/>
              <a:t> </a:t>
            </a:r>
            <a:r>
              <a:rPr lang="es-CL" sz="1000" b="1" err="1"/>
              <a:t>Platform</a:t>
            </a:r>
            <a:r>
              <a:rPr lang="es-CL" sz="1000" b="1">
                <a:ea typeface="Roboto"/>
                <a:cs typeface="Roboto"/>
              </a:rPr>
              <a:t>:</a:t>
            </a:r>
            <a:endParaRPr lang="es-ES">
              <a:ea typeface="Roboto"/>
              <a:cs typeface="Roboto"/>
            </a:endParaRPr>
          </a:p>
          <a:p>
            <a:pPr algn="ctr"/>
            <a:endParaRPr lang="es-CL" sz="1000">
              <a:ea typeface="Roboto"/>
              <a:cs typeface="Roboto"/>
            </a:endParaRPr>
          </a:p>
          <a:p>
            <a:pPr algn="ctr"/>
            <a:r>
              <a:rPr lang="es-CL" sz="1000">
                <a:ea typeface="Roboto"/>
                <a:cs typeface="Roboto"/>
              </a:rPr>
              <a:t>Recordando</a:t>
            </a:r>
            <a:r>
              <a:rPr lang="es-CL" sz="1000"/>
              <a:t> que </a:t>
            </a:r>
            <a:r>
              <a:rPr lang="es-CL" sz="1000" err="1"/>
              <a:t>pbi</a:t>
            </a:r>
            <a:r>
              <a:rPr lang="es-CL" sz="1000"/>
              <a:t> pertenece a la suite de power platform, por ende se puede conectar a todas las herramientas de la plataforma.</a:t>
            </a:r>
            <a:endParaRPr lang="es-CL">
              <a:ea typeface="Roboto"/>
              <a:cs typeface="Roboto"/>
            </a:endParaRPr>
          </a:p>
          <a:p>
            <a:pPr algn="ctr"/>
            <a:endParaRPr lang="es-CL" sz="1000">
              <a:ea typeface="Roboto"/>
              <a:cs typeface="Roboto"/>
            </a:endParaRPr>
          </a:p>
          <a:p>
            <a:pPr algn="ctr"/>
            <a:endParaRPr lang="es-CL" sz="1000" b="1">
              <a:ea typeface="Roboto"/>
              <a:cs typeface="Roboto"/>
            </a:endParaRPr>
          </a:p>
          <a:p>
            <a:endParaRPr lang="es-CL" sz="1000" b="1">
              <a:ea typeface="Roboto"/>
              <a:cs typeface="Roboto"/>
            </a:endParaRPr>
          </a:p>
        </p:txBody>
      </p:sp>
    </p:spTree>
    <p:extLst>
      <p:ext uri="{BB962C8B-B14F-4D97-AF65-F5344CB8AC3E}">
        <p14:creationId xmlns:p14="http://schemas.microsoft.com/office/powerpoint/2010/main" val="18388084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92B1B-D116-EA48-87AA-A99DE7778F4B}"/>
            </a:ext>
          </a:extLst>
        </p:cNvPr>
        <p:cNvGrpSpPr/>
        <p:nvPr/>
      </p:nvGrpSpPr>
      <p:grpSpPr>
        <a:xfrm>
          <a:off x="0" y="0"/>
          <a:ext cx="0" cy="0"/>
          <a:chOff x="0" y="0"/>
          <a:chExt cx="0" cy="0"/>
        </a:xfrm>
      </p:grpSpPr>
      <p:pic>
        <p:nvPicPr>
          <p:cNvPr id="6" name="Imagen 5" descr="Interfaz de usuario gráfica, Aplicación&#10;&#10;El contenido generado por IA puede ser incorrecto.">
            <a:extLst>
              <a:ext uri="{FF2B5EF4-FFF2-40B4-BE49-F238E27FC236}">
                <a16:creationId xmlns:a16="http://schemas.microsoft.com/office/drawing/2014/main" id="{E1D5BDF5-B5CB-CEF9-6E22-9CAC4CDD0C0D}"/>
              </a:ext>
            </a:extLst>
          </p:cNvPr>
          <p:cNvPicPr>
            <a:picLocks noChangeAspect="1"/>
          </p:cNvPicPr>
          <p:nvPr/>
        </p:nvPicPr>
        <p:blipFill>
          <a:blip r:embed="rId3"/>
          <a:stretch>
            <a:fillRect/>
          </a:stretch>
        </p:blipFill>
        <p:spPr>
          <a:xfrm>
            <a:off x="1566755" y="914400"/>
            <a:ext cx="6213281" cy="3720281"/>
          </a:xfrm>
          <a:prstGeom prst="rect">
            <a:avLst/>
          </a:prstGeom>
        </p:spPr>
      </p:pic>
      <p:grpSp>
        <p:nvGrpSpPr>
          <p:cNvPr id="2" name="Group 2">
            <a:extLst>
              <a:ext uri="{FF2B5EF4-FFF2-40B4-BE49-F238E27FC236}">
                <a16:creationId xmlns:a16="http://schemas.microsoft.com/office/drawing/2014/main" id="{AC6E7104-315B-ABB3-0BE1-E4035B060A9D}"/>
              </a:ext>
            </a:extLst>
          </p:cNvPr>
          <p:cNvGrpSpPr/>
          <p:nvPr/>
        </p:nvGrpSpPr>
        <p:grpSpPr>
          <a:xfrm>
            <a:off x="2844893" y="514350"/>
            <a:ext cx="3657004" cy="349551"/>
            <a:chOff x="-1337186" y="0"/>
            <a:chExt cx="9752011" cy="932137"/>
          </a:xfrm>
        </p:grpSpPr>
        <p:sp>
          <p:nvSpPr>
            <p:cNvPr id="3" name="AutoShape 3">
              <a:extLst>
                <a:ext uri="{FF2B5EF4-FFF2-40B4-BE49-F238E27FC236}">
                  <a16:creationId xmlns:a16="http://schemas.microsoft.com/office/drawing/2014/main" id="{C67B890E-427A-3187-CC63-295F1C5C1066}"/>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2C59A608-90C2-F655-01AE-D4CE0A537D75}"/>
                </a:ext>
              </a:extLst>
            </p:cNvPr>
            <p:cNvSpPr txBox="1"/>
            <p:nvPr/>
          </p:nvSpPr>
          <p:spPr>
            <a:xfrm>
              <a:off x="-1337186" y="282387"/>
              <a:ext cx="9752011" cy="649750"/>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mj-lt"/>
                </a:rPr>
                <a:t>Obtener</a:t>
              </a:r>
              <a:r>
                <a:rPr lang="en-US" sz="1900" b="1">
                  <a:solidFill>
                    <a:srgbClr val="1F3B72"/>
                  </a:solidFill>
                  <a:latin typeface="+mj-lt"/>
                </a:rPr>
                <a:t> </a:t>
              </a:r>
              <a:r>
                <a:rPr lang="en-US" sz="1900" b="1" err="1">
                  <a:solidFill>
                    <a:srgbClr val="1F3B72"/>
                  </a:solidFill>
                  <a:latin typeface="+mj-lt"/>
                </a:rPr>
                <a:t>datos</a:t>
              </a:r>
              <a:r>
                <a:rPr lang="en-US" sz="1900" b="1">
                  <a:solidFill>
                    <a:srgbClr val="1F3B72"/>
                  </a:solidFill>
                  <a:latin typeface="+mj-lt"/>
                </a:rPr>
                <a:t> (Get Data)</a:t>
              </a:r>
              <a:endParaRPr lang="es-ES"/>
            </a:p>
          </p:txBody>
        </p:sp>
      </p:grpSp>
      <p:grpSp>
        <p:nvGrpSpPr>
          <p:cNvPr id="7" name="Group 7">
            <a:extLst>
              <a:ext uri="{FF2B5EF4-FFF2-40B4-BE49-F238E27FC236}">
                <a16:creationId xmlns:a16="http://schemas.microsoft.com/office/drawing/2014/main" id="{A5AB935A-3730-4B5B-4F80-1C07870E32F7}"/>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9DD23C8B-A811-D65A-01D6-728D4D1A6449}"/>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9" name="Freeform 8">
            <a:extLst>
              <a:ext uri="{FF2B5EF4-FFF2-40B4-BE49-F238E27FC236}">
                <a16:creationId xmlns:a16="http://schemas.microsoft.com/office/drawing/2014/main" id="{6A3310D9-83DF-2254-12FC-C571F2107BA7}"/>
              </a:ext>
            </a:extLst>
          </p:cNvPr>
          <p:cNvSpPr/>
          <p:nvPr/>
        </p:nvSpPr>
        <p:spPr>
          <a:xfrm>
            <a:off x="5883003" y="1530884"/>
            <a:ext cx="1404916" cy="2282089"/>
          </a:xfrm>
          <a:prstGeom prst="roundRect">
            <a:avLst/>
          </a:prstGeom>
          <a:solidFill>
            <a:srgbClr val="BAD0F6">
              <a:alpha val="84706"/>
            </a:srgbClr>
          </a:solidFill>
        </p:spPr>
        <p:txBody>
          <a:bodyPr lIns="91440" tIns="45720" rIns="91440" bIns="45720" anchor="t"/>
          <a:lstStyle/>
          <a:p>
            <a:pPr algn="ctr"/>
            <a:r>
              <a:rPr lang="es-CL" sz="1000" b="1">
                <a:ea typeface="Roboto"/>
                <a:cs typeface="Roboto"/>
              </a:rPr>
              <a:t>Obtener</a:t>
            </a:r>
            <a:r>
              <a:rPr lang="es-CL" sz="1000" b="1"/>
              <a:t> datos -&gt; Azure </a:t>
            </a:r>
            <a:r>
              <a:rPr lang="es-CL" sz="1000" b="1">
                <a:ea typeface="Roboto"/>
                <a:cs typeface="Roboto"/>
              </a:rPr>
              <a:t>:</a:t>
            </a:r>
            <a:endParaRPr lang="es-ES">
              <a:ea typeface="Roboto"/>
              <a:cs typeface="Roboto"/>
            </a:endParaRPr>
          </a:p>
          <a:p>
            <a:pPr algn="ctr"/>
            <a:endParaRPr lang="es-CL" sz="1000">
              <a:ea typeface="Roboto"/>
              <a:cs typeface="Roboto"/>
            </a:endParaRPr>
          </a:p>
          <a:p>
            <a:pPr algn="ctr"/>
            <a:r>
              <a:rPr lang="es-CL" sz="1000">
                <a:ea typeface="Roboto"/>
                <a:cs typeface="Roboto"/>
              </a:rPr>
              <a:t>Conexiones</a:t>
            </a:r>
            <a:r>
              <a:rPr lang="es-CL" sz="1000"/>
              <a:t> a azure de microsoft.</a:t>
            </a:r>
            <a:endParaRPr lang="es-CL"/>
          </a:p>
          <a:p>
            <a:pPr algn="ctr"/>
            <a:endParaRPr lang="es-CL" sz="1000">
              <a:ea typeface="Roboto"/>
              <a:cs typeface="Roboto"/>
            </a:endParaRPr>
          </a:p>
          <a:p>
            <a:pPr algn="ctr"/>
            <a:endParaRPr lang="es-CL" sz="1000" b="1">
              <a:ea typeface="Roboto"/>
              <a:cs typeface="Roboto"/>
            </a:endParaRPr>
          </a:p>
          <a:p>
            <a:endParaRPr lang="es-CL" sz="1000" b="1">
              <a:ea typeface="Roboto"/>
              <a:cs typeface="Roboto"/>
            </a:endParaRPr>
          </a:p>
        </p:txBody>
      </p:sp>
    </p:spTree>
    <p:extLst>
      <p:ext uri="{BB962C8B-B14F-4D97-AF65-F5344CB8AC3E}">
        <p14:creationId xmlns:p14="http://schemas.microsoft.com/office/powerpoint/2010/main" val="12047272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8FEC5-ADAC-99AE-CFB6-3E93EBD2DE1E}"/>
            </a:ext>
          </a:extLst>
        </p:cNvPr>
        <p:cNvGrpSpPr/>
        <p:nvPr/>
      </p:nvGrpSpPr>
      <p:grpSpPr>
        <a:xfrm>
          <a:off x="0" y="0"/>
          <a:ext cx="0" cy="0"/>
          <a:chOff x="0" y="0"/>
          <a:chExt cx="0" cy="0"/>
        </a:xfrm>
      </p:grpSpPr>
      <p:pic>
        <p:nvPicPr>
          <p:cNvPr id="5" name="Imagen 4" descr="Interfaz de usuario gráfica, Aplicación&#10;&#10;El contenido generado por IA puede ser incorrecto.">
            <a:extLst>
              <a:ext uri="{FF2B5EF4-FFF2-40B4-BE49-F238E27FC236}">
                <a16:creationId xmlns:a16="http://schemas.microsoft.com/office/drawing/2014/main" id="{D9307256-15F9-FA27-CF4F-AC63E3950306}"/>
              </a:ext>
            </a:extLst>
          </p:cNvPr>
          <p:cNvPicPr>
            <a:picLocks noChangeAspect="1"/>
          </p:cNvPicPr>
          <p:nvPr/>
        </p:nvPicPr>
        <p:blipFill>
          <a:blip r:embed="rId3"/>
          <a:stretch>
            <a:fillRect/>
          </a:stretch>
        </p:blipFill>
        <p:spPr>
          <a:xfrm>
            <a:off x="1408210" y="936523"/>
            <a:ext cx="6209595" cy="3716593"/>
          </a:xfrm>
          <a:prstGeom prst="rect">
            <a:avLst/>
          </a:prstGeom>
        </p:spPr>
      </p:pic>
      <p:grpSp>
        <p:nvGrpSpPr>
          <p:cNvPr id="2" name="Group 2">
            <a:extLst>
              <a:ext uri="{FF2B5EF4-FFF2-40B4-BE49-F238E27FC236}">
                <a16:creationId xmlns:a16="http://schemas.microsoft.com/office/drawing/2014/main" id="{9C4B5153-EBA0-F8D4-CAF2-31C7B1DD48F3}"/>
              </a:ext>
            </a:extLst>
          </p:cNvPr>
          <p:cNvGrpSpPr/>
          <p:nvPr/>
        </p:nvGrpSpPr>
        <p:grpSpPr>
          <a:xfrm>
            <a:off x="2844893" y="514350"/>
            <a:ext cx="3657004" cy="349551"/>
            <a:chOff x="-1337186" y="0"/>
            <a:chExt cx="9752011" cy="932137"/>
          </a:xfrm>
        </p:grpSpPr>
        <p:sp>
          <p:nvSpPr>
            <p:cNvPr id="3" name="AutoShape 3">
              <a:extLst>
                <a:ext uri="{FF2B5EF4-FFF2-40B4-BE49-F238E27FC236}">
                  <a16:creationId xmlns:a16="http://schemas.microsoft.com/office/drawing/2014/main" id="{860B0D1E-103C-3E25-D32C-BB12EBDAD48E}"/>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87DFF76B-B532-479B-4869-DC5249A29B15}"/>
                </a:ext>
              </a:extLst>
            </p:cNvPr>
            <p:cNvSpPr txBox="1"/>
            <p:nvPr/>
          </p:nvSpPr>
          <p:spPr>
            <a:xfrm>
              <a:off x="-1337186" y="282387"/>
              <a:ext cx="9752011" cy="649750"/>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mj-lt"/>
                </a:rPr>
                <a:t>Obtener</a:t>
              </a:r>
              <a:r>
                <a:rPr lang="en-US" sz="1900" b="1">
                  <a:solidFill>
                    <a:srgbClr val="1F3B72"/>
                  </a:solidFill>
                  <a:latin typeface="+mj-lt"/>
                </a:rPr>
                <a:t> </a:t>
              </a:r>
              <a:r>
                <a:rPr lang="en-US" sz="1900" b="1" err="1">
                  <a:solidFill>
                    <a:srgbClr val="1F3B72"/>
                  </a:solidFill>
                  <a:latin typeface="+mj-lt"/>
                </a:rPr>
                <a:t>datos</a:t>
              </a:r>
              <a:r>
                <a:rPr lang="en-US" sz="1900" b="1">
                  <a:solidFill>
                    <a:srgbClr val="1F3B72"/>
                  </a:solidFill>
                  <a:latin typeface="+mj-lt"/>
                </a:rPr>
                <a:t> (Get Data)</a:t>
              </a:r>
              <a:endParaRPr lang="es-ES"/>
            </a:p>
          </p:txBody>
        </p:sp>
      </p:grpSp>
      <p:grpSp>
        <p:nvGrpSpPr>
          <p:cNvPr id="7" name="Group 7">
            <a:extLst>
              <a:ext uri="{FF2B5EF4-FFF2-40B4-BE49-F238E27FC236}">
                <a16:creationId xmlns:a16="http://schemas.microsoft.com/office/drawing/2014/main" id="{146817C9-B75E-5B7F-5850-0D1B76237444}"/>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A3267EE5-14F6-E9CD-311C-A6A3A2AA211A}"/>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9" name="Freeform 8">
            <a:extLst>
              <a:ext uri="{FF2B5EF4-FFF2-40B4-BE49-F238E27FC236}">
                <a16:creationId xmlns:a16="http://schemas.microsoft.com/office/drawing/2014/main" id="{01AE26BD-5FBF-08CA-D93E-A91FFE23C136}"/>
              </a:ext>
            </a:extLst>
          </p:cNvPr>
          <p:cNvSpPr/>
          <p:nvPr/>
        </p:nvSpPr>
        <p:spPr>
          <a:xfrm>
            <a:off x="5883003" y="1530884"/>
            <a:ext cx="1404916" cy="2282089"/>
          </a:xfrm>
          <a:prstGeom prst="roundRect">
            <a:avLst/>
          </a:prstGeom>
          <a:solidFill>
            <a:srgbClr val="BAD0F6">
              <a:alpha val="84706"/>
            </a:srgbClr>
          </a:solidFill>
        </p:spPr>
        <p:txBody>
          <a:bodyPr lIns="91440" tIns="45720" rIns="91440" bIns="45720" anchor="t"/>
          <a:lstStyle/>
          <a:p>
            <a:pPr algn="ctr"/>
            <a:r>
              <a:rPr lang="es-CL" sz="1000" b="1">
                <a:ea typeface="Roboto"/>
                <a:cs typeface="Roboto"/>
              </a:rPr>
              <a:t>Obtener</a:t>
            </a:r>
            <a:r>
              <a:rPr lang="es-CL" sz="1000" b="1"/>
              <a:t> datos -&gt; Servicios </a:t>
            </a:r>
            <a:r>
              <a:rPr lang="es-CL" sz="1000" b="1">
                <a:ea typeface="Roboto"/>
                <a:cs typeface="Roboto"/>
              </a:rPr>
              <a:t>en línea:</a:t>
            </a:r>
            <a:endParaRPr lang="es-ES">
              <a:ea typeface="Roboto"/>
              <a:cs typeface="Roboto"/>
            </a:endParaRPr>
          </a:p>
          <a:p>
            <a:pPr algn="ctr"/>
            <a:endParaRPr lang="es-CL" sz="1000">
              <a:ea typeface="Roboto"/>
              <a:cs typeface="Roboto"/>
            </a:endParaRPr>
          </a:p>
          <a:p>
            <a:pPr algn="ctr"/>
            <a:endParaRPr lang="es-CL" sz="1000">
              <a:ea typeface="Roboto"/>
              <a:cs typeface="Roboto"/>
            </a:endParaRPr>
          </a:p>
          <a:p>
            <a:pPr algn="ctr"/>
            <a:endParaRPr lang="es-CL" sz="1000" b="1">
              <a:ea typeface="Roboto"/>
              <a:cs typeface="Roboto"/>
            </a:endParaRPr>
          </a:p>
          <a:p>
            <a:endParaRPr lang="es-CL" sz="1000" b="1">
              <a:ea typeface="Roboto"/>
              <a:cs typeface="Roboto"/>
            </a:endParaRPr>
          </a:p>
        </p:txBody>
      </p:sp>
    </p:spTree>
    <p:extLst>
      <p:ext uri="{BB962C8B-B14F-4D97-AF65-F5344CB8AC3E}">
        <p14:creationId xmlns:p14="http://schemas.microsoft.com/office/powerpoint/2010/main" val="33981139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F0F7E-8848-27F8-7BBD-A7C95336ED0F}"/>
            </a:ext>
          </a:extLst>
        </p:cNvPr>
        <p:cNvGrpSpPr/>
        <p:nvPr/>
      </p:nvGrpSpPr>
      <p:grpSpPr>
        <a:xfrm>
          <a:off x="0" y="0"/>
          <a:ext cx="0" cy="0"/>
          <a:chOff x="0" y="0"/>
          <a:chExt cx="0" cy="0"/>
        </a:xfrm>
      </p:grpSpPr>
      <p:pic>
        <p:nvPicPr>
          <p:cNvPr id="6" name="Imagen 5" descr="Interfaz de usuario gráfica, Aplicación&#10;&#10;El contenido generado por IA puede ser incorrecto.">
            <a:extLst>
              <a:ext uri="{FF2B5EF4-FFF2-40B4-BE49-F238E27FC236}">
                <a16:creationId xmlns:a16="http://schemas.microsoft.com/office/drawing/2014/main" id="{576DF350-A74F-A6DE-C282-C370BE0434EC}"/>
              </a:ext>
            </a:extLst>
          </p:cNvPr>
          <p:cNvPicPr>
            <a:picLocks noChangeAspect="1"/>
          </p:cNvPicPr>
          <p:nvPr/>
        </p:nvPicPr>
        <p:blipFill>
          <a:blip r:embed="rId3"/>
          <a:stretch>
            <a:fillRect/>
          </a:stretch>
        </p:blipFill>
        <p:spPr>
          <a:xfrm>
            <a:off x="1381261" y="940210"/>
            <a:ext cx="6208183" cy="3757151"/>
          </a:xfrm>
          <a:prstGeom prst="rect">
            <a:avLst/>
          </a:prstGeom>
        </p:spPr>
      </p:pic>
      <p:grpSp>
        <p:nvGrpSpPr>
          <p:cNvPr id="2" name="Group 2">
            <a:extLst>
              <a:ext uri="{FF2B5EF4-FFF2-40B4-BE49-F238E27FC236}">
                <a16:creationId xmlns:a16="http://schemas.microsoft.com/office/drawing/2014/main" id="{D9D9488C-BAF7-67BF-BFA3-5CFD0A7F5B2F}"/>
              </a:ext>
            </a:extLst>
          </p:cNvPr>
          <p:cNvGrpSpPr/>
          <p:nvPr/>
        </p:nvGrpSpPr>
        <p:grpSpPr>
          <a:xfrm>
            <a:off x="2844893" y="514350"/>
            <a:ext cx="3657004" cy="349551"/>
            <a:chOff x="-1337186" y="0"/>
            <a:chExt cx="9752011" cy="932137"/>
          </a:xfrm>
        </p:grpSpPr>
        <p:sp>
          <p:nvSpPr>
            <p:cNvPr id="3" name="AutoShape 3">
              <a:extLst>
                <a:ext uri="{FF2B5EF4-FFF2-40B4-BE49-F238E27FC236}">
                  <a16:creationId xmlns:a16="http://schemas.microsoft.com/office/drawing/2014/main" id="{2998B3D2-85C5-12E3-0D4E-B53F630D5865}"/>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0A1B8AFC-B0BB-3E54-9D20-A733FB598614}"/>
                </a:ext>
              </a:extLst>
            </p:cNvPr>
            <p:cNvSpPr txBox="1"/>
            <p:nvPr/>
          </p:nvSpPr>
          <p:spPr>
            <a:xfrm>
              <a:off x="-1337186" y="282387"/>
              <a:ext cx="9752011" cy="649750"/>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mj-lt"/>
                </a:rPr>
                <a:t>Obtener</a:t>
              </a:r>
              <a:r>
                <a:rPr lang="en-US" sz="1900" b="1">
                  <a:solidFill>
                    <a:srgbClr val="1F3B72"/>
                  </a:solidFill>
                  <a:latin typeface="+mj-lt"/>
                </a:rPr>
                <a:t> </a:t>
              </a:r>
              <a:r>
                <a:rPr lang="en-US" sz="1900" b="1" err="1">
                  <a:solidFill>
                    <a:srgbClr val="1F3B72"/>
                  </a:solidFill>
                  <a:latin typeface="+mj-lt"/>
                </a:rPr>
                <a:t>datos</a:t>
              </a:r>
              <a:r>
                <a:rPr lang="en-US" sz="1900" b="1">
                  <a:solidFill>
                    <a:srgbClr val="1F3B72"/>
                  </a:solidFill>
                  <a:latin typeface="+mj-lt"/>
                </a:rPr>
                <a:t> (Get Data)</a:t>
              </a:r>
              <a:endParaRPr lang="es-ES"/>
            </a:p>
          </p:txBody>
        </p:sp>
      </p:grpSp>
      <p:grpSp>
        <p:nvGrpSpPr>
          <p:cNvPr id="7" name="Group 7">
            <a:extLst>
              <a:ext uri="{FF2B5EF4-FFF2-40B4-BE49-F238E27FC236}">
                <a16:creationId xmlns:a16="http://schemas.microsoft.com/office/drawing/2014/main" id="{CFB9DB2D-7459-EED5-53A1-149C6A31866A}"/>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8F9A9A1D-8AA5-CC5A-C4B7-09085AA7FEDE}"/>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9" name="Freeform 8">
            <a:extLst>
              <a:ext uri="{FF2B5EF4-FFF2-40B4-BE49-F238E27FC236}">
                <a16:creationId xmlns:a16="http://schemas.microsoft.com/office/drawing/2014/main" id="{281BDE24-E98C-7C28-8045-27DE8CB54D20}"/>
              </a:ext>
            </a:extLst>
          </p:cNvPr>
          <p:cNvSpPr/>
          <p:nvPr/>
        </p:nvSpPr>
        <p:spPr>
          <a:xfrm>
            <a:off x="5883003" y="1530884"/>
            <a:ext cx="1404916" cy="2282089"/>
          </a:xfrm>
          <a:prstGeom prst="roundRect">
            <a:avLst/>
          </a:prstGeom>
          <a:solidFill>
            <a:srgbClr val="BAD0F6">
              <a:alpha val="84706"/>
            </a:srgbClr>
          </a:solidFill>
        </p:spPr>
        <p:txBody>
          <a:bodyPr lIns="91440" tIns="45720" rIns="91440" bIns="45720" anchor="t"/>
          <a:lstStyle/>
          <a:p>
            <a:pPr algn="ctr"/>
            <a:r>
              <a:rPr lang="es-CL" sz="1000" b="1">
                <a:ea typeface="Roboto"/>
                <a:cs typeface="Roboto"/>
              </a:rPr>
              <a:t>Obtener</a:t>
            </a:r>
            <a:r>
              <a:rPr lang="es-CL" sz="1000" b="1"/>
              <a:t> datos -&gt; Otros</a:t>
            </a:r>
            <a:r>
              <a:rPr lang="es-CL" sz="1000" b="1">
                <a:ea typeface="Roboto"/>
                <a:cs typeface="Roboto"/>
              </a:rPr>
              <a:t> :</a:t>
            </a:r>
            <a:endParaRPr lang="es-ES">
              <a:ea typeface="Roboto"/>
              <a:cs typeface="Roboto"/>
            </a:endParaRPr>
          </a:p>
          <a:p>
            <a:pPr algn="ctr"/>
            <a:endParaRPr lang="es-CL" sz="1000">
              <a:ea typeface="Roboto"/>
              <a:cs typeface="Roboto"/>
            </a:endParaRPr>
          </a:p>
          <a:p>
            <a:pPr algn="ctr"/>
            <a:endParaRPr lang="es-CL" sz="1000">
              <a:ea typeface="Roboto"/>
              <a:cs typeface="Roboto"/>
            </a:endParaRPr>
          </a:p>
          <a:p>
            <a:pPr algn="ctr"/>
            <a:endParaRPr lang="es-CL" sz="1000" b="1">
              <a:ea typeface="Roboto"/>
              <a:cs typeface="Roboto"/>
            </a:endParaRPr>
          </a:p>
          <a:p>
            <a:endParaRPr lang="es-CL" sz="1000" b="1">
              <a:ea typeface="Roboto"/>
              <a:cs typeface="Roboto"/>
            </a:endParaRPr>
          </a:p>
        </p:txBody>
      </p:sp>
    </p:spTree>
    <p:extLst>
      <p:ext uri="{BB962C8B-B14F-4D97-AF65-F5344CB8AC3E}">
        <p14:creationId xmlns:p14="http://schemas.microsoft.com/office/powerpoint/2010/main" val="25834381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EAD4A-16D8-60CF-D365-3040AD911884}"/>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946B447D-6091-56BC-65B8-AAAC40830D3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a:extLst>
              <a:ext uri="{FF2B5EF4-FFF2-40B4-BE49-F238E27FC236}">
                <a16:creationId xmlns:a16="http://schemas.microsoft.com/office/drawing/2014/main" id="{51245061-38AD-B279-0757-571369FA575C}"/>
              </a:ext>
            </a:extLst>
          </p:cNvPr>
          <p:cNvSpPr/>
          <p:nvPr/>
        </p:nvSpPr>
        <p:spPr>
          <a:xfrm>
            <a:off x="620915" y="2217446"/>
            <a:ext cx="929864" cy="64373"/>
          </a:xfrm>
          <a:prstGeom prst="rect">
            <a:avLst/>
          </a:prstGeom>
          <a:solidFill>
            <a:srgbClr val="FFFFFF"/>
          </a:solidFill>
        </p:spPr>
        <p:txBody>
          <a:bodyPr/>
          <a:lstStyle/>
          <a:p>
            <a:endParaRPr lang="es-CL"/>
          </a:p>
        </p:txBody>
      </p:sp>
      <p:sp>
        <p:nvSpPr>
          <p:cNvPr id="7" name="TextBox 7">
            <a:extLst>
              <a:ext uri="{FF2B5EF4-FFF2-40B4-BE49-F238E27FC236}">
                <a16:creationId xmlns:a16="http://schemas.microsoft.com/office/drawing/2014/main" id="{AF720B73-9FB6-8CC5-71E2-D59DB16FCAF1}"/>
              </a:ext>
            </a:extLst>
          </p:cNvPr>
          <p:cNvSpPr txBox="1"/>
          <p:nvPr/>
        </p:nvSpPr>
        <p:spPr>
          <a:xfrm>
            <a:off x="620915" y="2395538"/>
            <a:ext cx="5373576" cy="384721"/>
          </a:xfrm>
          <a:prstGeom prst="rect">
            <a:avLst/>
          </a:prstGeom>
        </p:spPr>
        <p:txBody>
          <a:bodyPr lIns="0" tIns="0" rIns="0" bIns="0" rtlCol="0" anchor="t">
            <a:spAutoFit/>
          </a:bodyPr>
          <a:lstStyle/>
          <a:p>
            <a:pPr>
              <a:lnSpc>
                <a:spcPts val="3000"/>
              </a:lnSpc>
            </a:pPr>
            <a:r>
              <a:rPr lang="en-US" sz="3000" b="1" err="1">
                <a:solidFill>
                  <a:srgbClr val="FFFFFF"/>
                </a:solidFill>
                <a:latin typeface="+mj-lt"/>
              </a:rPr>
              <a:t>Actividad</a:t>
            </a:r>
            <a:r>
              <a:rPr lang="en-US" sz="3000" b="1">
                <a:solidFill>
                  <a:srgbClr val="FFFFFF"/>
                </a:solidFill>
                <a:latin typeface="+mj-lt"/>
              </a:rPr>
              <a:t> </a:t>
            </a:r>
            <a:r>
              <a:rPr lang="en-US" sz="3000" b="1" err="1">
                <a:solidFill>
                  <a:srgbClr val="FFFFFF"/>
                </a:solidFill>
                <a:latin typeface="+mj-lt"/>
              </a:rPr>
              <a:t>práctica</a:t>
            </a:r>
            <a:endParaRPr lang="es-ES" err="1"/>
          </a:p>
        </p:txBody>
      </p:sp>
      <p:pic>
        <p:nvPicPr>
          <p:cNvPr id="8" name="Picture 4">
            <a:extLst>
              <a:ext uri="{FF2B5EF4-FFF2-40B4-BE49-F238E27FC236}">
                <a16:creationId xmlns:a16="http://schemas.microsoft.com/office/drawing/2014/main" id="{4B1CDACD-049A-623E-47EF-DE8AD3FEA554}"/>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06931" y="3458799"/>
            <a:ext cx="3105510" cy="2057400"/>
          </a:xfrm>
          <a:prstGeom prst="rect">
            <a:avLst/>
          </a:prstGeom>
        </p:spPr>
      </p:pic>
      <p:pic>
        <p:nvPicPr>
          <p:cNvPr id="9" name="Picture 5">
            <a:extLst>
              <a:ext uri="{FF2B5EF4-FFF2-40B4-BE49-F238E27FC236}">
                <a16:creationId xmlns:a16="http://schemas.microsoft.com/office/drawing/2014/main" id="{22F1F72C-30EF-1FF3-DD32-01D449FECA5E}"/>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09276">
            <a:off x="-1200674" y="4487499"/>
            <a:ext cx="3105510" cy="2057400"/>
          </a:xfrm>
          <a:prstGeom prst="rect">
            <a:avLst/>
          </a:prstGeom>
        </p:spPr>
      </p:pic>
      <p:pic>
        <p:nvPicPr>
          <p:cNvPr id="10" name="Picture 6">
            <a:extLst>
              <a:ext uri="{FF2B5EF4-FFF2-40B4-BE49-F238E27FC236}">
                <a16:creationId xmlns:a16="http://schemas.microsoft.com/office/drawing/2014/main" id="{E91EF69A-F38C-B7BA-9F74-96CCDAC0D992}"/>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14983684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C8E95-6CED-152C-02FB-BA80F3C77CAB}"/>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4959006E-DC89-484F-9AEC-8D40D22A608C}"/>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F224B0F8-9E70-9297-8543-83E656EB2E4B}"/>
              </a:ext>
            </a:extLst>
          </p:cNvPr>
          <p:cNvSpPr txBox="1"/>
          <p:nvPr/>
        </p:nvSpPr>
        <p:spPr>
          <a:xfrm>
            <a:off x="1042052" y="644836"/>
            <a:ext cx="7461790" cy="461665"/>
          </a:xfrm>
          <a:prstGeom prst="rect">
            <a:avLst/>
          </a:prstGeom>
        </p:spPr>
        <p:txBody>
          <a:bodyPr wrap="square" lIns="0" tIns="0" rIns="0" bIns="0" rtlCol="0" anchor="t">
            <a:spAutoFit/>
          </a:bodyPr>
          <a:lstStyle/>
          <a:p>
            <a:pPr algn="ctr">
              <a:lnSpc>
                <a:spcPts val="1750"/>
              </a:lnSpc>
            </a:pPr>
            <a:r>
              <a:rPr lang="en-US" sz="1800" b="1" spc="18">
                <a:solidFill>
                  <a:srgbClr val="35382F"/>
                </a:solidFill>
                <a:latin typeface="+mj-lt"/>
              </a:rPr>
              <a:t> 🧩 Caso </a:t>
            </a:r>
            <a:r>
              <a:rPr lang="en-US" sz="1800" b="1" spc="18" err="1">
                <a:solidFill>
                  <a:srgbClr val="35382F"/>
                </a:solidFill>
                <a:latin typeface="+mj-lt"/>
              </a:rPr>
              <a:t>práctico</a:t>
            </a:r>
            <a:r>
              <a:rPr lang="en-US" sz="1800" b="1" spc="18">
                <a:solidFill>
                  <a:srgbClr val="35382F"/>
                </a:solidFill>
                <a:latin typeface="+mj-lt"/>
              </a:rPr>
              <a:t>: "</a:t>
            </a:r>
            <a:r>
              <a:rPr lang="en-US" sz="1800" b="1" spc="18" err="1">
                <a:solidFill>
                  <a:srgbClr val="35382F"/>
                </a:solidFill>
                <a:latin typeface="+mj-lt"/>
              </a:rPr>
              <a:t>Decisiones</a:t>
            </a:r>
            <a:r>
              <a:rPr lang="en-US" sz="1800" b="1" spc="18">
                <a:solidFill>
                  <a:srgbClr val="35382F"/>
                </a:solidFill>
                <a:latin typeface="+mj-lt"/>
              </a:rPr>
              <a:t> con </a:t>
            </a:r>
            <a:r>
              <a:rPr lang="en-US" sz="1800" b="1" spc="18" err="1">
                <a:solidFill>
                  <a:srgbClr val="35382F"/>
                </a:solidFill>
                <a:latin typeface="+mj-lt"/>
              </a:rPr>
              <a:t>datos</a:t>
            </a:r>
            <a:r>
              <a:rPr lang="en-US" sz="1800" b="1" spc="18">
                <a:solidFill>
                  <a:srgbClr val="35382F"/>
                </a:solidFill>
                <a:latin typeface="+mj-lt"/>
              </a:rPr>
              <a:t> </a:t>
            </a:r>
            <a:r>
              <a:rPr lang="en-US" sz="1800" b="1" spc="18" err="1">
                <a:solidFill>
                  <a:srgbClr val="35382F"/>
                </a:solidFill>
                <a:latin typeface="+mj-lt"/>
              </a:rPr>
              <a:t>en</a:t>
            </a:r>
            <a:r>
              <a:rPr lang="en-US" sz="1800" b="1" spc="18">
                <a:solidFill>
                  <a:srgbClr val="35382F"/>
                </a:solidFill>
                <a:latin typeface="+mj-lt"/>
              </a:rPr>
              <a:t> </a:t>
            </a:r>
            <a:r>
              <a:rPr lang="en-US" sz="1800" b="1" spc="18" err="1">
                <a:solidFill>
                  <a:srgbClr val="35382F"/>
                </a:solidFill>
                <a:latin typeface="+mj-lt"/>
              </a:rPr>
              <a:t>una</a:t>
            </a:r>
            <a:r>
              <a:rPr lang="en-US" sz="1800" b="1" spc="18">
                <a:solidFill>
                  <a:srgbClr val="35382F"/>
                </a:solidFill>
                <a:latin typeface="+mj-lt"/>
              </a:rPr>
              <a:t> </a:t>
            </a:r>
            <a:r>
              <a:rPr lang="en-US" sz="1800" b="1" spc="18" err="1">
                <a:solidFill>
                  <a:srgbClr val="35382F"/>
                </a:solidFill>
                <a:latin typeface="+mj-lt"/>
              </a:rPr>
              <a:t>cadena</a:t>
            </a:r>
            <a:r>
              <a:rPr lang="en-US" sz="1800" b="1" spc="18">
                <a:solidFill>
                  <a:srgbClr val="35382F"/>
                </a:solidFill>
                <a:latin typeface="+mj-lt"/>
              </a:rPr>
              <a:t> de </a:t>
            </a:r>
            <a:r>
              <a:rPr lang="en-US" sz="1800" b="1" spc="18" err="1">
                <a:solidFill>
                  <a:srgbClr val="35382F"/>
                </a:solidFill>
                <a:latin typeface="+mj-lt"/>
              </a:rPr>
              <a:t>cafeterías</a:t>
            </a:r>
            <a:r>
              <a:rPr lang="en-US" sz="1800" b="1" spc="18">
                <a:solidFill>
                  <a:srgbClr val="35382F"/>
                </a:solidFill>
                <a:latin typeface="+mj-lt"/>
              </a:rPr>
              <a:t>"</a:t>
            </a:r>
          </a:p>
        </p:txBody>
      </p:sp>
      <p:sp>
        <p:nvSpPr>
          <p:cNvPr id="3" name="CuadroTexto 2">
            <a:extLst>
              <a:ext uri="{FF2B5EF4-FFF2-40B4-BE49-F238E27FC236}">
                <a16:creationId xmlns:a16="http://schemas.microsoft.com/office/drawing/2014/main" id="{70992087-D2A7-FCA8-6EF8-3A9BCE7DEDB1}"/>
              </a:ext>
            </a:extLst>
          </p:cNvPr>
          <p:cNvSpPr txBox="1"/>
          <p:nvPr/>
        </p:nvSpPr>
        <p:spPr>
          <a:xfrm>
            <a:off x="914400" y="1384505"/>
            <a:ext cx="7274641"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 Escenario del </a:t>
            </a:r>
            <a:r>
              <a:rPr lang="en-US" sz="1200" b="1" err="1"/>
              <a:t>caso</a:t>
            </a:r>
            <a:endParaRPr lang="en-US" sz="1200" b="1" err="1">
              <a:ea typeface="Roboto"/>
              <a:cs typeface="Roboto"/>
            </a:endParaRPr>
          </a:p>
          <a:p>
            <a:r>
              <a:rPr lang="en-US" sz="1200"/>
              <a:t>La </a:t>
            </a:r>
            <a:r>
              <a:rPr lang="en-US" sz="1200" err="1"/>
              <a:t>cadena</a:t>
            </a:r>
            <a:r>
              <a:rPr lang="en-US" sz="1200"/>
              <a:t> </a:t>
            </a:r>
            <a:r>
              <a:rPr lang="en-US" sz="1200" err="1"/>
              <a:t>ficticia</a:t>
            </a:r>
            <a:r>
              <a:rPr lang="en-US" sz="1200"/>
              <a:t> </a:t>
            </a:r>
            <a:r>
              <a:rPr lang="en-US" sz="1200" b="1"/>
              <a:t>Café Express</a:t>
            </a:r>
            <a:r>
              <a:rPr lang="en-US" sz="1200"/>
              <a:t> </a:t>
            </a:r>
            <a:r>
              <a:rPr lang="en-US" sz="1200" err="1"/>
              <a:t>tiene</a:t>
            </a:r>
            <a:r>
              <a:rPr lang="en-US" sz="1200"/>
              <a:t> </a:t>
            </a:r>
            <a:r>
              <a:rPr lang="en-US" sz="1200" err="1"/>
              <a:t>sucursales</a:t>
            </a:r>
            <a:r>
              <a:rPr lang="en-US" sz="1200"/>
              <a:t> </a:t>
            </a:r>
            <a:r>
              <a:rPr lang="en-US" sz="1200" err="1"/>
              <a:t>en</a:t>
            </a:r>
            <a:r>
              <a:rPr lang="en-US" sz="1200"/>
              <a:t> </a:t>
            </a:r>
            <a:r>
              <a:rPr lang="en-US" sz="1200" err="1"/>
              <a:t>distintas</a:t>
            </a:r>
            <a:r>
              <a:rPr lang="en-US" sz="1200"/>
              <a:t> </a:t>
            </a:r>
            <a:r>
              <a:rPr lang="en-US" sz="1200" err="1"/>
              <a:t>comunas</a:t>
            </a:r>
            <a:r>
              <a:rPr lang="en-US" sz="1200"/>
              <a:t> de Santiago. Durante </a:t>
            </a:r>
            <a:r>
              <a:rPr lang="en-US" sz="1200" err="1"/>
              <a:t>los</a:t>
            </a:r>
            <a:r>
              <a:rPr lang="en-US" sz="1200"/>
              <a:t> </a:t>
            </a:r>
            <a:r>
              <a:rPr lang="en-US" sz="1200" err="1"/>
              <a:t>últimos</a:t>
            </a:r>
            <a:r>
              <a:rPr lang="en-US" sz="1200"/>
              <a:t> 6 meses, </a:t>
            </a:r>
            <a:r>
              <a:rPr lang="en-US" sz="1200" err="1"/>
              <a:t>han</a:t>
            </a:r>
            <a:r>
              <a:rPr lang="en-US" sz="1200"/>
              <a:t> </a:t>
            </a:r>
            <a:r>
              <a:rPr lang="en-US" sz="1200" err="1"/>
              <a:t>notado</a:t>
            </a:r>
            <a:r>
              <a:rPr lang="en-US" sz="1200"/>
              <a:t> que:</a:t>
            </a:r>
            <a:endParaRPr lang="en-US" sz="1200">
              <a:ea typeface="Roboto"/>
              <a:cs typeface="Roboto"/>
            </a:endParaRPr>
          </a:p>
          <a:p>
            <a:pPr marL="228600" indent="-228600">
              <a:buFont typeface=""/>
              <a:buChar char="•"/>
            </a:pPr>
            <a:r>
              <a:rPr lang="en-US" sz="1200" err="1"/>
              <a:t>Algunas</a:t>
            </a:r>
            <a:r>
              <a:rPr lang="en-US" sz="1200"/>
              <a:t> </a:t>
            </a:r>
            <a:r>
              <a:rPr lang="en-US" sz="1200" err="1"/>
              <a:t>sucursales</a:t>
            </a:r>
            <a:r>
              <a:rPr lang="en-US" sz="1200"/>
              <a:t> </a:t>
            </a:r>
            <a:r>
              <a:rPr lang="en-US" sz="1200" err="1"/>
              <a:t>venden</a:t>
            </a:r>
            <a:r>
              <a:rPr lang="en-US" sz="1200"/>
              <a:t> </a:t>
            </a:r>
            <a:r>
              <a:rPr lang="en-US" sz="1200" err="1"/>
              <a:t>mucho</a:t>
            </a:r>
            <a:r>
              <a:rPr lang="en-US" sz="1200"/>
              <a:t> </a:t>
            </a:r>
            <a:r>
              <a:rPr lang="en-US" sz="1200" err="1"/>
              <a:t>más</a:t>
            </a:r>
            <a:r>
              <a:rPr lang="en-US" sz="1200"/>
              <a:t> que </a:t>
            </a:r>
            <a:r>
              <a:rPr lang="en-US" sz="1200" err="1"/>
              <a:t>otras</a:t>
            </a:r>
            <a:r>
              <a:rPr lang="en-US" sz="1200"/>
              <a:t>.</a:t>
            </a:r>
            <a:endParaRPr lang="en-US" sz="1200">
              <a:ea typeface="Roboto"/>
              <a:cs typeface="Roboto"/>
            </a:endParaRPr>
          </a:p>
          <a:p>
            <a:pPr marL="228600" indent="-228600">
              <a:buFont typeface=""/>
              <a:buChar char="•"/>
            </a:pPr>
            <a:r>
              <a:rPr lang="en-US" sz="1200"/>
              <a:t>El </a:t>
            </a:r>
            <a:r>
              <a:rPr lang="en-US" sz="1200" err="1"/>
              <a:t>inventario</a:t>
            </a:r>
            <a:r>
              <a:rPr lang="en-US" sz="1200"/>
              <a:t> de </a:t>
            </a:r>
            <a:r>
              <a:rPr lang="en-US" sz="1200" err="1"/>
              <a:t>productos</a:t>
            </a:r>
            <a:r>
              <a:rPr lang="en-US" sz="1200"/>
              <a:t> no se </a:t>
            </a:r>
            <a:r>
              <a:rPr lang="en-US" sz="1200" err="1"/>
              <a:t>ajusta</a:t>
            </a:r>
            <a:r>
              <a:rPr lang="en-US" sz="1200"/>
              <a:t> al </a:t>
            </a:r>
            <a:r>
              <a:rPr lang="en-US" sz="1200" err="1"/>
              <a:t>consumo</a:t>
            </a:r>
            <a:r>
              <a:rPr lang="en-US" sz="1200"/>
              <a:t> real (hay </a:t>
            </a:r>
            <a:r>
              <a:rPr lang="en-US" sz="1200" err="1"/>
              <a:t>mermas</a:t>
            </a:r>
            <a:r>
              <a:rPr lang="en-US" sz="1200"/>
              <a:t> o </a:t>
            </a:r>
            <a:r>
              <a:rPr lang="en-US" sz="1200" err="1"/>
              <a:t>faltantes</a:t>
            </a:r>
            <a:r>
              <a:rPr lang="en-US" sz="1200"/>
              <a:t>).</a:t>
            </a:r>
            <a:endParaRPr lang="en-US" sz="1200">
              <a:ea typeface="Roboto"/>
              <a:cs typeface="Roboto"/>
            </a:endParaRPr>
          </a:p>
          <a:p>
            <a:pPr marL="228600" indent="-228600">
              <a:buFont typeface=""/>
              <a:buChar char="•"/>
            </a:pPr>
            <a:r>
              <a:rPr lang="en-US" sz="1200" err="1"/>
              <a:t>Algunos</a:t>
            </a:r>
            <a:r>
              <a:rPr lang="en-US" sz="1200"/>
              <a:t> </a:t>
            </a:r>
            <a:r>
              <a:rPr lang="en-US" sz="1200" err="1"/>
              <a:t>turnos</a:t>
            </a:r>
            <a:r>
              <a:rPr lang="en-US" sz="1200"/>
              <a:t> de </a:t>
            </a:r>
            <a:r>
              <a:rPr lang="en-US" sz="1200" err="1"/>
              <a:t>trabajo</a:t>
            </a:r>
            <a:r>
              <a:rPr lang="en-US" sz="1200"/>
              <a:t> </a:t>
            </a:r>
            <a:r>
              <a:rPr lang="en-US" sz="1200" err="1"/>
              <a:t>tienen</a:t>
            </a:r>
            <a:r>
              <a:rPr lang="en-US" sz="1200"/>
              <a:t> baja </a:t>
            </a:r>
            <a:r>
              <a:rPr lang="en-US" sz="1200" err="1"/>
              <a:t>productividad</a:t>
            </a:r>
            <a:r>
              <a:rPr lang="en-US" sz="1200"/>
              <a:t>.</a:t>
            </a:r>
            <a:endParaRPr lang="en-US" sz="1200">
              <a:ea typeface="Roboto"/>
              <a:cs typeface="Roboto"/>
            </a:endParaRPr>
          </a:p>
          <a:p>
            <a:endParaRPr lang="en-US" sz="1200"/>
          </a:p>
          <a:p>
            <a:r>
              <a:rPr lang="en-US" sz="1200"/>
              <a:t>La </a:t>
            </a:r>
            <a:r>
              <a:rPr lang="en-US" sz="1200" err="1"/>
              <a:t>gerencia</a:t>
            </a:r>
            <a:r>
              <a:rPr lang="en-US" sz="1200"/>
              <a:t> </a:t>
            </a:r>
            <a:r>
              <a:rPr lang="en-US" sz="1200" err="1"/>
              <a:t>quiere</a:t>
            </a:r>
            <a:r>
              <a:rPr lang="en-US" sz="1200"/>
              <a:t> </a:t>
            </a:r>
            <a:r>
              <a:rPr lang="en-US" sz="1200" err="1"/>
              <a:t>implementar</a:t>
            </a:r>
            <a:r>
              <a:rPr lang="en-US" sz="1200"/>
              <a:t> un </a:t>
            </a:r>
            <a:r>
              <a:rPr lang="en-US" sz="1200" err="1"/>
              <a:t>sistema</a:t>
            </a:r>
            <a:r>
              <a:rPr lang="en-US" sz="1200"/>
              <a:t> de </a:t>
            </a:r>
            <a:r>
              <a:rPr lang="en-US" sz="1200" b="1" err="1"/>
              <a:t>Inteligencia</a:t>
            </a:r>
            <a:r>
              <a:rPr lang="en-US" sz="1200" b="1"/>
              <a:t> de Negocios</a:t>
            </a:r>
            <a:r>
              <a:rPr lang="en-US" sz="1200"/>
              <a:t> para </a:t>
            </a:r>
            <a:r>
              <a:rPr lang="en-US" sz="1200" err="1"/>
              <a:t>mejorar</a:t>
            </a:r>
            <a:r>
              <a:rPr lang="en-US" sz="1200"/>
              <a:t> la </a:t>
            </a:r>
            <a:r>
              <a:rPr lang="en-US" sz="1200" err="1"/>
              <a:t>toma</a:t>
            </a:r>
            <a:r>
              <a:rPr lang="en-US" sz="1200"/>
              <a:t> de </a:t>
            </a:r>
            <a:r>
              <a:rPr lang="en-US" sz="1200" err="1"/>
              <a:t>decisiones</a:t>
            </a:r>
            <a:r>
              <a:rPr lang="en-US" sz="1200"/>
              <a:t> </a:t>
            </a:r>
            <a:r>
              <a:rPr lang="en-US" sz="1200" err="1"/>
              <a:t>en</a:t>
            </a:r>
            <a:r>
              <a:rPr lang="en-US" sz="1200"/>
              <a:t>:</a:t>
            </a:r>
            <a:endParaRPr lang="en-US" sz="1200">
              <a:ea typeface="Roboto"/>
              <a:cs typeface="Roboto"/>
            </a:endParaRPr>
          </a:p>
          <a:p>
            <a:pPr marL="228600" indent="-228600">
              <a:buFont typeface=""/>
              <a:buAutoNum type="arabicPeriod"/>
            </a:pPr>
            <a:r>
              <a:rPr lang="en-US" sz="1200" err="1"/>
              <a:t>Reposición</a:t>
            </a:r>
            <a:r>
              <a:rPr lang="en-US" sz="1200"/>
              <a:t> de </a:t>
            </a:r>
            <a:r>
              <a:rPr lang="en-US" sz="1200" err="1"/>
              <a:t>productos</a:t>
            </a:r>
            <a:r>
              <a:rPr lang="en-US" sz="1200"/>
              <a:t>.</a:t>
            </a:r>
            <a:endParaRPr lang="en-US" sz="1200">
              <a:ea typeface="Roboto"/>
              <a:cs typeface="Roboto"/>
            </a:endParaRPr>
          </a:p>
          <a:p>
            <a:pPr marL="228600" indent="-228600">
              <a:buFont typeface=""/>
              <a:buAutoNum type="arabicPeriod"/>
            </a:pPr>
            <a:r>
              <a:rPr lang="en-US" sz="1200" err="1"/>
              <a:t>Gestión</a:t>
            </a:r>
            <a:r>
              <a:rPr lang="en-US" sz="1200"/>
              <a:t> de personal.</a:t>
            </a:r>
            <a:endParaRPr lang="en-US" sz="1200">
              <a:ea typeface="Roboto"/>
              <a:cs typeface="Roboto"/>
            </a:endParaRPr>
          </a:p>
          <a:p>
            <a:pPr marL="228600" indent="-228600">
              <a:buFont typeface=""/>
              <a:buAutoNum type="arabicPeriod"/>
            </a:pPr>
            <a:r>
              <a:rPr lang="en-US" sz="1200" err="1"/>
              <a:t>Análisis</a:t>
            </a:r>
            <a:r>
              <a:rPr lang="en-US" sz="1200"/>
              <a:t> de </a:t>
            </a:r>
            <a:r>
              <a:rPr lang="en-US" sz="1200" err="1"/>
              <a:t>ventas</a:t>
            </a:r>
            <a:r>
              <a:rPr lang="en-US" sz="1200"/>
              <a:t> </a:t>
            </a:r>
            <a:r>
              <a:rPr lang="en-US" sz="1200" err="1"/>
              <a:t>por</a:t>
            </a:r>
            <a:r>
              <a:rPr lang="en-US" sz="1200"/>
              <a:t> </a:t>
            </a:r>
            <a:r>
              <a:rPr lang="en-US" sz="1200" err="1"/>
              <a:t>ubicación</a:t>
            </a:r>
            <a:r>
              <a:rPr lang="en-US" sz="1200"/>
              <a:t>, </a:t>
            </a:r>
            <a:r>
              <a:rPr lang="en-US" sz="1200" err="1"/>
              <a:t>horario</a:t>
            </a:r>
            <a:r>
              <a:rPr lang="en-US" sz="1200"/>
              <a:t> y </a:t>
            </a:r>
            <a:r>
              <a:rPr lang="en-US" sz="1200" err="1"/>
              <a:t>clima</a:t>
            </a:r>
            <a:r>
              <a:rPr lang="en-US" sz="1200"/>
              <a:t>.</a:t>
            </a:r>
            <a:endParaRPr lang="en-US" sz="1200">
              <a:ea typeface="Roboto"/>
              <a:cs typeface="Roboto"/>
            </a:endParaRPr>
          </a:p>
          <a:p>
            <a:endParaRPr lang="en-US" sz="1200"/>
          </a:p>
          <a:p>
            <a:r>
              <a:rPr lang="en-US" sz="1200" err="1"/>
              <a:t>Disponen</a:t>
            </a:r>
            <a:r>
              <a:rPr lang="en-US" sz="1200"/>
              <a:t> de:</a:t>
            </a:r>
            <a:endParaRPr lang="en-US" sz="1200">
              <a:ea typeface="Roboto"/>
              <a:cs typeface="Roboto"/>
            </a:endParaRPr>
          </a:p>
          <a:p>
            <a:pPr marL="228600" indent="-228600">
              <a:buFont typeface=""/>
              <a:buChar char="•"/>
            </a:pPr>
            <a:r>
              <a:rPr lang="en-US" sz="1200"/>
              <a:t>Excel con </a:t>
            </a:r>
            <a:r>
              <a:rPr lang="en-US" sz="1200" err="1"/>
              <a:t>ventas</a:t>
            </a:r>
            <a:r>
              <a:rPr lang="en-US" sz="1200"/>
              <a:t> </a:t>
            </a:r>
            <a:r>
              <a:rPr lang="en-US" sz="1200" err="1"/>
              <a:t>diarias</a:t>
            </a:r>
            <a:r>
              <a:rPr lang="en-US" sz="1200"/>
              <a:t> </a:t>
            </a:r>
            <a:r>
              <a:rPr lang="en-US" sz="1200" err="1"/>
              <a:t>por</a:t>
            </a:r>
            <a:r>
              <a:rPr lang="en-US" sz="1200"/>
              <a:t> </a:t>
            </a:r>
            <a:r>
              <a:rPr lang="en-US" sz="1200" err="1"/>
              <a:t>sucursal</a:t>
            </a:r>
            <a:r>
              <a:rPr lang="en-US" sz="1200"/>
              <a:t>.</a:t>
            </a:r>
            <a:endParaRPr lang="en-US" sz="1200">
              <a:ea typeface="Roboto"/>
              <a:cs typeface="Roboto"/>
            </a:endParaRPr>
          </a:p>
          <a:p>
            <a:pPr marL="228600" indent="-228600">
              <a:buFont typeface=""/>
              <a:buChar char="•"/>
            </a:pPr>
            <a:r>
              <a:rPr lang="en-US" sz="1200" err="1"/>
              <a:t>Archivos</a:t>
            </a:r>
            <a:r>
              <a:rPr lang="en-US" sz="1200"/>
              <a:t> de </a:t>
            </a:r>
            <a:r>
              <a:rPr lang="en-US" sz="1200" err="1"/>
              <a:t>inventario</a:t>
            </a:r>
            <a:r>
              <a:rPr lang="en-US" sz="1200"/>
              <a:t> y </a:t>
            </a:r>
            <a:r>
              <a:rPr lang="en-US" sz="1200" err="1"/>
              <a:t>turnos</a:t>
            </a:r>
            <a:r>
              <a:rPr lang="en-US" sz="1200"/>
              <a:t>.</a:t>
            </a:r>
            <a:endParaRPr lang="en-US" sz="1200">
              <a:ea typeface="Roboto"/>
              <a:cs typeface="Roboto"/>
            </a:endParaRPr>
          </a:p>
          <a:p>
            <a:pPr marL="228600" indent="-228600">
              <a:buFont typeface=""/>
              <a:buChar char="•"/>
            </a:pPr>
            <a:r>
              <a:rPr lang="en-US" sz="1200"/>
              <a:t>Datos </a:t>
            </a:r>
            <a:r>
              <a:rPr lang="en-US" sz="1200" err="1"/>
              <a:t>meteorológicos</a:t>
            </a:r>
            <a:r>
              <a:rPr lang="en-US" sz="1200"/>
              <a:t> </a:t>
            </a:r>
            <a:r>
              <a:rPr lang="en-US" sz="1200" err="1"/>
              <a:t>descargados</a:t>
            </a:r>
            <a:r>
              <a:rPr lang="en-US" sz="1200"/>
              <a:t> </a:t>
            </a:r>
            <a:r>
              <a:rPr lang="en-US" sz="1200" err="1"/>
              <a:t>desde</a:t>
            </a:r>
            <a:r>
              <a:rPr lang="en-US" sz="1200"/>
              <a:t> un portal web.</a:t>
            </a:r>
            <a:endParaRPr lang="en-US" sz="1200">
              <a:ea typeface="Roboto"/>
              <a:cs typeface="Roboto"/>
            </a:endParaRPr>
          </a:p>
        </p:txBody>
      </p:sp>
    </p:spTree>
    <p:extLst>
      <p:ext uri="{BB962C8B-B14F-4D97-AF65-F5344CB8AC3E}">
        <p14:creationId xmlns:p14="http://schemas.microsoft.com/office/powerpoint/2010/main" val="1977798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483EE-6627-86BE-4CA4-9A3A8BDF6528}"/>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D9316315-22D1-3CC4-2751-305C1958C3C4}"/>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70B9C3B3-4F27-3765-99CB-507C75EDB457}"/>
              </a:ext>
            </a:extLst>
          </p:cNvPr>
          <p:cNvSpPr txBox="1"/>
          <p:nvPr/>
        </p:nvSpPr>
        <p:spPr>
          <a:xfrm>
            <a:off x="1042052" y="644836"/>
            <a:ext cx="7461790" cy="461665"/>
          </a:xfrm>
          <a:prstGeom prst="rect">
            <a:avLst/>
          </a:prstGeom>
        </p:spPr>
        <p:txBody>
          <a:bodyPr wrap="square" lIns="0" tIns="0" rIns="0" bIns="0" rtlCol="0" anchor="t">
            <a:spAutoFit/>
          </a:bodyPr>
          <a:lstStyle/>
          <a:p>
            <a:pPr algn="ctr">
              <a:lnSpc>
                <a:spcPts val="1750"/>
              </a:lnSpc>
            </a:pPr>
            <a:r>
              <a:rPr lang="en-US" sz="1800" b="1" spc="18">
                <a:solidFill>
                  <a:srgbClr val="35382F"/>
                </a:solidFill>
                <a:latin typeface="+mj-lt"/>
              </a:rPr>
              <a:t> 🧩 Caso </a:t>
            </a:r>
            <a:r>
              <a:rPr lang="en-US" sz="1800" b="1" spc="18" err="1">
                <a:solidFill>
                  <a:srgbClr val="35382F"/>
                </a:solidFill>
                <a:latin typeface="+mj-lt"/>
              </a:rPr>
              <a:t>práctico</a:t>
            </a:r>
            <a:r>
              <a:rPr lang="en-US" sz="1800" b="1" spc="18">
                <a:solidFill>
                  <a:srgbClr val="35382F"/>
                </a:solidFill>
                <a:latin typeface="+mj-lt"/>
              </a:rPr>
              <a:t>: "</a:t>
            </a:r>
            <a:r>
              <a:rPr lang="en-US" sz="1800" b="1" spc="18" err="1">
                <a:solidFill>
                  <a:srgbClr val="35382F"/>
                </a:solidFill>
                <a:latin typeface="+mj-lt"/>
              </a:rPr>
              <a:t>Decisiones</a:t>
            </a:r>
            <a:r>
              <a:rPr lang="en-US" sz="1800" b="1" spc="18">
                <a:solidFill>
                  <a:srgbClr val="35382F"/>
                </a:solidFill>
                <a:latin typeface="+mj-lt"/>
              </a:rPr>
              <a:t> con </a:t>
            </a:r>
            <a:r>
              <a:rPr lang="en-US" sz="1800" b="1" spc="18" err="1">
                <a:solidFill>
                  <a:srgbClr val="35382F"/>
                </a:solidFill>
                <a:latin typeface="+mj-lt"/>
              </a:rPr>
              <a:t>datos</a:t>
            </a:r>
            <a:r>
              <a:rPr lang="en-US" sz="1800" b="1" spc="18">
                <a:solidFill>
                  <a:srgbClr val="35382F"/>
                </a:solidFill>
                <a:latin typeface="+mj-lt"/>
              </a:rPr>
              <a:t> </a:t>
            </a:r>
            <a:r>
              <a:rPr lang="en-US" sz="1800" b="1" spc="18" err="1">
                <a:solidFill>
                  <a:srgbClr val="35382F"/>
                </a:solidFill>
                <a:latin typeface="+mj-lt"/>
              </a:rPr>
              <a:t>en</a:t>
            </a:r>
            <a:r>
              <a:rPr lang="en-US" sz="1800" b="1" spc="18">
                <a:solidFill>
                  <a:srgbClr val="35382F"/>
                </a:solidFill>
                <a:latin typeface="+mj-lt"/>
              </a:rPr>
              <a:t> </a:t>
            </a:r>
            <a:r>
              <a:rPr lang="en-US" sz="1800" b="1" spc="18" err="1">
                <a:solidFill>
                  <a:srgbClr val="35382F"/>
                </a:solidFill>
                <a:latin typeface="+mj-lt"/>
              </a:rPr>
              <a:t>una</a:t>
            </a:r>
            <a:r>
              <a:rPr lang="en-US" sz="1800" b="1" spc="18">
                <a:solidFill>
                  <a:srgbClr val="35382F"/>
                </a:solidFill>
                <a:latin typeface="+mj-lt"/>
              </a:rPr>
              <a:t> </a:t>
            </a:r>
            <a:r>
              <a:rPr lang="en-US" sz="1800" b="1" spc="18" err="1">
                <a:solidFill>
                  <a:srgbClr val="35382F"/>
                </a:solidFill>
                <a:latin typeface="+mj-lt"/>
              </a:rPr>
              <a:t>cadena</a:t>
            </a:r>
            <a:r>
              <a:rPr lang="en-US" sz="1800" b="1" spc="18">
                <a:solidFill>
                  <a:srgbClr val="35382F"/>
                </a:solidFill>
                <a:latin typeface="+mj-lt"/>
              </a:rPr>
              <a:t> de </a:t>
            </a:r>
            <a:r>
              <a:rPr lang="en-US" sz="1800" b="1" spc="18" err="1">
                <a:solidFill>
                  <a:srgbClr val="35382F"/>
                </a:solidFill>
                <a:latin typeface="+mj-lt"/>
              </a:rPr>
              <a:t>cafeterías</a:t>
            </a:r>
            <a:r>
              <a:rPr lang="en-US" sz="1800" b="1" spc="18">
                <a:solidFill>
                  <a:srgbClr val="35382F"/>
                </a:solidFill>
                <a:latin typeface="+mj-lt"/>
              </a:rPr>
              <a:t>"</a:t>
            </a:r>
          </a:p>
        </p:txBody>
      </p:sp>
      <p:sp>
        <p:nvSpPr>
          <p:cNvPr id="3" name="CuadroTexto 2">
            <a:extLst>
              <a:ext uri="{FF2B5EF4-FFF2-40B4-BE49-F238E27FC236}">
                <a16:creationId xmlns:a16="http://schemas.microsoft.com/office/drawing/2014/main" id="{9B45568B-764A-C8D8-D7A2-5CA0CEA59DF0}"/>
              </a:ext>
            </a:extLst>
          </p:cNvPr>
          <p:cNvSpPr txBox="1"/>
          <p:nvPr/>
        </p:nvSpPr>
        <p:spPr>
          <a:xfrm>
            <a:off x="914400" y="1384505"/>
            <a:ext cx="7274641"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t>Actividad</a:t>
            </a:r>
            <a:r>
              <a:rPr lang="en-US" sz="1200" b="1"/>
              <a:t> </a:t>
            </a:r>
            <a:r>
              <a:rPr lang="en-US" sz="1200" b="1" err="1"/>
              <a:t>en</a:t>
            </a:r>
            <a:r>
              <a:rPr lang="en-US" sz="1200" b="1"/>
              <a:t> </a:t>
            </a:r>
            <a:r>
              <a:rPr lang="en-US" sz="1200" b="1" err="1"/>
              <a:t>grupo</a:t>
            </a:r>
            <a:r>
              <a:rPr lang="en-US" sz="1200" b="1"/>
              <a:t>:</a:t>
            </a:r>
            <a:endParaRPr lang="es-ES"/>
          </a:p>
          <a:p>
            <a:r>
              <a:rPr lang="en-US" sz="1200" err="1"/>
              <a:t>Dividir</a:t>
            </a:r>
            <a:r>
              <a:rPr lang="en-US" sz="1200"/>
              <a:t> a </a:t>
            </a:r>
            <a:r>
              <a:rPr lang="en-US" sz="1200" err="1"/>
              <a:t>los</a:t>
            </a:r>
            <a:r>
              <a:rPr lang="en-US" sz="1200"/>
              <a:t> </a:t>
            </a:r>
            <a:r>
              <a:rPr lang="en-US" sz="1200" err="1"/>
              <a:t>participantes</a:t>
            </a:r>
            <a:r>
              <a:rPr lang="en-US" sz="1200"/>
              <a:t> </a:t>
            </a:r>
            <a:r>
              <a:rPr lang="en-US" sz="1200" err="1"/>
              <a:t>en</a:t>
            </a:r>
            <a:r>
              <a:rPr lang="en-US" sz="1200"/>
              <a:t> </a:t>
            </a:r>
            <a:r>
              <a:rPr lang="en-US" sz="1200" err="1"/>
              <a:t>grupos</a:t>
            </a:r>
            <a:r>
              <a:rPr lang="en-US" sz="1200"/>
              <a:t> </a:t>
            </a:r>
            <a:r>
              <a:rPr lang="en-US" sz="1200" err="1"/>
              <a:t>pequeños</a:t>
            </a:r>
            <a:r>
              <a:rPr lang="en-US" sz="1200"/>
              <a:t> y </a:t>
            </a:r>
            <a:r>
              <a:rPr lang="en-US" sz="1200" err="1"/>
              <a:t>entregar</a:t>
            </a:r>
            <a:r>
              <a:rPr lang="en-US" sz="1200"/>
              <a:t> </a:t>
            </a:r>
            <a:r>
              <a:rPr lang="en-US" sz="1200" err="1"/>
              <a:t>estas</a:t>
            </a:r>
            <a:r>
              <a:rPr lang="en-US" sz="1200"/>
              <a:t> </a:t>
            </a:r>
            <a:r>
              <a:rPr lang="en-US" sz="1200" err="1"/>
              <a:t>preguntas</a:t>
            </a:r>
            <a:r>
              <a:rPr lang="en-US" sz="1200"/>
              <a:t>:</a:t>
            </a:r>
            <a:endParaRPr lang="en-US">
              <a:ea typeface="Roboto"/>
              <a:cs typeface="Roboto"/>
            </a:endParaRPr>
          </a:p>
          <a:p>
            <a:endParaRPr lang="en-US" sz="1200"/>
          </a:p>
          <a:p>
            <a:pPr marL="171450" indent="-171450">
              <a:buFont typeface="Arial"/>
              <a:buChar char="•"/>
            </a:pPr>
            <a:r>
              <a:rPr lang="en-US" sz="1200"/>
              <a:t>¿</a:t>
            </a:r>
            <a:r>
              <a:rPr lang="en-US" sz="1200" err="1"/>
              <a:t>Qué</a:t>
            </a:r>
            <a:r>
              <a:rPr lang="en-US" sz="1200"/>
              <a:t> </a:t>
            </a:r>
            <a:r>
              <a:rPr lang="en-US" sz="1200" err="1"/>
              <a:t>tipos</a:t>
            </a:r>
            <a:r>
              <a:rPr lang="en-US" sz="1200"/>
              <a:t> de </a:t>
            </a:r>
            <a:r>
              <a:rPr lang="en-US" sz="1200" err="1"/>
              <a:t>datos</a:t>
            </a:r>
            <a:r>
              <a:rPr lang="en-US" sz="1200"/>
              <a:t> </a:t>
            </a:r>
            <a:r>
              <a:rPr lang="en-US" sz="1200" err="1"/>
              <a:t>tiene</a:t>
            </a:r>
            <a:r>
              <a:rPr lang="en-US" sz="1200"/>
              <a:t> Café Express? ¿Son </a:t>
            </a:r>
            <a:r>
              <a:rPr lang="en-US" sz="1200" err="1"/>
              <a:t>estructurados</a:t>
            </a:r>
            <a:r>
              <a:rPr lang="en-US" sz="1200"/>
              <a:t> o no </a:t>
            </a:r>
            <a:r>
              <a:rPr lang="en-US" sz="1200" err="1"/>
              <a:t>estructurados</a:t>
            </a:r>
            <a:r>
              <a:rPr lang="en-US" sz="1200"/>
              <a:t>?</a:t>
            </a:r>
            <a:endParaRPr lang="en-US">
              <a:ea typeface="Roboto"/>
              <a:cs typeface="Roboto"/>
            </a:endParaRPr>
          </a:p>
          <a:p>
            <a:pPr marL="171450" indent="-171450">
              <a:buFont typeface="Arial"/>
              <a:buChar char="•"/>
            </a:pPr>
            <a:endParaRPr lang="en-US" sz="1200"/>
          </a:p>
          <a:p>
            <a:pPr marL="171450" indent="-171450">
              <a:buFont typeface="Arial"/>
              <a:buChar char="•"/>
            </a:pPr>
            <a:r>
              <a:rPr lang="en-US" sz="1200"/>
              <a:t>¿</a:t>
            </a:r>
            <a:r>
              <a:rPr lang="en-US" sz="1200" err="1"/>
              <a:t>Qué</a:t>
            </a:r>
            <a:r>
              <a:rPr lang="en-US" sz="1200"/>
              <a:t> </a:t>
            </a:r>
            <a:r>
              <a:rPr lang="en-US" sz="1200" err="1"/>
              <a:t>decisiones</a:t>
            </a:r>
            <a:r>
              <a:rPr lang="en-US" sz="1200"/>
              <a:t> </a:t>
            </a:r>
            <a:r>
              <a:rPr lang="en-US" sz="1200" err="1"/>
              <a:t>quiere</a:t>
            </a:r>
            <a:r>
              <a:rPr lang="en-US" sz="1200"/>
              <a:t> </a:t>
            </a:r>
            <a:r>
              <a:rPr lang="en-US" sz="1200" err="1"/>
              <a:t>tomar</a:t>
            </a:r>
            <a:r>
              <a:rPr lang="en-US" sz="1200"/>
              <a:t> la </a:t>
            </a:r>
            <a:r>
              <a:rPr lang="en-US" sz="1200" err="1"/>
              <a:t>empresa</a:t>
            </a:r>
            <a:r>
              <a:rPr lang="en-US" sz="1200"/>
              <a:t>?</a:t>
            </a:r>
            <a:endParaRPr lang="en-US">
              <a:ea typeface="Roboto"/>
              <a:cs typeface="Roboto"/>
            </a:endParaRPr>
          </a:p>
          <a:p>
            <a:pPr marL="171450" indent="-171450">
              <a:buFont typeface="Arial"/>
              <a:buChar char="•"/>
            </a:pPr>
            <a:endParaRPr lang="en-US" sz="1200">
              <a:ea typeface="Roboto"/>
              <a:cs typeface="Roboto"/>
            </a:endParaRPr>
          </a:p>
          <a:p>
            <a:pPr marL="171450" indent="-171450">
              <a:buFont typeface="Arial"/>
              <a:buChar char="•"/>
            </a:pPr>
            <a:r>
              <a:rPr lang="en-US" sz="1200">
                <a:ea typeface="Roboto"/>
                <a:cs typeface="Roboto"/>
              </a:rPr>
              <a:t>¿</a:t>
            </a:r>
            <a:r>
              <a:rPr lang="en-US" sz="1200" err="1">
                <a:ea typeface="Roboto"/>
                <a:cs typeface="Roboto"/>
              </a:rPr>
              <a:t>Qué</a:t>
            </a:r>
            <a:r>
              <a:rPr lang="en-US" sz="1200">
                <a:ea typeface="Roboto"/>
                <a:cs typeface="Roboto"/>
              </a:rPr>
              <a:t> </a:t>
            </a:r>
            <a:r>
              <a:rPr lang="en-US" sz="1200" err="1">
                <a:ea typeface="Roboto"/>
                <a:cs typeface="Roboto"/>
              </a:rPr>
              <a:t>indicadores</a:t>
            </a:r>
            <a:r>
              <a:rPr lang="en-US" sz="1200">
                <a:ea typeface="Roboto"/>
                <a:cs typeface="Roboto"/>
              </a:rPr>
              <a:t> o </a:t>
            </a:r>
            <a:r>
              <a:rPr lang="en-US" sz="1200" err="1">
                <a:ea typeface="Roboto"/>
                <a:cs typeface="Roboto"/>
              </a:rPr>
              <a:t>visualizaciones</a:t>
            </a:r>
            <a:r>
              <a:rPr lang="en-US" sz="1200">
                <a:ea typeface="Roboto"/>
                <a:cs typeface="Roboto"/>
              </a:rPr>
              <a:t> </a:t>
            </a:r>
            <a:r>
              <a:rPr lang="en-US" sz="1200" err="1">
                <a:ea typeface="Roboto"/>
                <a:cs typeface="Roboto"/>
              </a:rPr>
              <a:t>podrían</a:t>
            </a:r>
            <a:r>
              <a:rPr lang="en-US" sz="1200">
                <a:ea typeface="Roboto"/>
                <a:cs typeface="Roboto"/>
              </a:rPr>
              <a:t> </a:t>
            </a:r>
            <a:r>
              <a:rPr lang="en-US" sz="1200" err="1">
                <a:ea typeface="Roboto"/>
                <a:cs typeface="Roboto"/>
              </a:rPr>
              <a:t>ayudar</a:t>
            </a:r>
            <a:r>
              <a:rPr lang="en-US" sz="1200">
                <a:ea typeface="Roboto"/>
                <a:cs typeface="Roboto"/>
              </a:rPr>
              <a:t> a </a:t>
            </a:r>
            <a:r>
              <a:rPr lang="en-US" sz="1200" err="1">
                <a:ea typeface="Roboto"/>
                <a:cs typeface="Roboto"/>
              </a:rPr>
              <a:t>tomar</a:t>
            </a:r>
            <a:r>
              <a:rPr lang="en-US" sz="1200">
                <a:ea typeface="Roboto"/>
                <a:cs typeface="Roboto"/>
              </a:rPr>
              <a:t> </a:t>
            </a:r>
            <a:r>
              <a:rPr lang="en-US" sz="1200" err="1">
                <a:ea typeface="Roboto"/>
                <a:cs typeface="Roboto"/>
              </a:rPr>
              <a:t>esas</a:t>
            </a:r>
            <a:r>
              <a:rPr lang="en-US" sz="1200">
                <a:ea typeface="Roboto"/>
                <a:cs typeface="Roboto"/>
              </a:rPr>
              <a:t> </a:t>
            </a:r>
            <a:r>
              <a:rPr lang="en-US" sz="1200" err="1">
                <a:ea typeface="Roboto"/>
                <a:cs typeface="Roboto"/>
              </a:rPr>
              <a:t>decisiones</a:t>
            </a:r>
            <a:r>
              <a:rPr lang="en-US" sz="1200">
                <a:ea typeface="Roboto"/>
                <a:cs typeface="Roboto"/>
              </a:rPr>
              <a:t>?</a:t>
            </a:r>
            <a:endParaRPr lang="en-US">
              <a:ea typeface="Roboto"/>
              <a:cs typeface="Roboto"/>
            </a:endParaRPr>
          </a:p>
          <a:p>
            <a:pPr marL="171450" indent="-171450">
              <a:buFont typeface="Arial"/>
              <a:buChar char="•"/>
            </a:pPr>
            <a:endParaRPr lang="en-US" sz="1200"/>
          </a:p>
          <a:p>
            <a:pPr marL="171450" indent="-171450">
              <a:buFont typeface="Arial"/>
              <a:buChar char="•"/>
            </a:pPr>
            <a:r>
              <a:rPr lang="en-US" sz="1200"/>
              <a:t>¿</a:t>
            </a:r>
            <a:r>
              <a:rPr lang="en-US" sz="1200" err="1"/>
              <a:t>Qué</a:t>
            </a:r>
            <a:r>
              <a:rPr lang="en-US" sz="1200"/>
              <a:t> </a:t>
            </a:r>
            <a:r>
              <a:rPr lang="en-US" sz="1200" err="1"/>
              <a:t>elementos</a:t>
            </a:r>
            <a:r>
              <a:rPr lang="en-US" sz="1200"/>
              <a:t> del </a:t>
            </a:r>
            <a:r>
              <a:rPr lang="en-US" sz="1200" err="1"/>
              <a:t>proceso</a:t>
            </a:r>
            <a:r>
              <a:rPr lang="en-US" sz="1200"/>
              <a:t> de BI </a:t>
            </a:r>
            <a:r>
              <a:rPr lang="en-US" sz="1200" err="1"/>
              <a:t>puedes</a:t>
            </a:r>
            <a:r>
              <a:rPr lang="en-US" sz="1200"/>
              <a:t> </a:t>
            </a:r>
            <a:r>
              <a:rPr lang="en-US" sz="1200" err="1"/>
              <a:t>identificar</a:t>
            </a:r>
            <a:r>
              <a:rPr lang="en-US" sz="1200"/>
              <a:t> </a:t>
            </a:r>
            <a:r>
              <a:rPr lang="en-US" sz="1200" err="1"/>
              <a:t>en</a:t>
            </a:r>
            <a:r>
              <a:rPr lang="en-US" sz="1200"/>
              <a:t> </a:t>
            </a:r>
            <a:r>
              <a:rPr lang="en-US" sz="1200" err="1"/>
              <a:t>este</a:t>
            </a:r>
            <a:r>
              <a:rPr lang="en-US" sz="1200"/>
              <a:t> </a:t>
            </a:r>
            <a:r>
              <a:rPr lang="en-US" sz="1200" err="1"/>
              <a:t>caso</a:t>
            </a:r>
            <a:r>
              <a:rPr lang="en-US" sz="1200"/>
              <a:t>?</a:t>
            </a:r>
            <a:endParaRPr lang="en-US">
              <a:ea typeface="Roboto"/>
              <a:cs typeface="Roboto"/>
            </a:endParaRPr>
          </a:p>
          <a:p>
            <a:endParaRPr lang="en-US" sz="1200" b="1">
              <a:ea typeface="Roboto"/>
              <a:cs typeface="Roboto"/>
            </a:endParaRPr>
          </a:p>
        </p:txBody>
      </p:sp>
    </p:spTree>
    <p:extLst>
      <p:ext uri="{BB962C8B-B14F-4D97-AF65-F5344CB8AC3E}">
        <p14:creationId xmlns:p14="http://schemas.microsoft.com/office/powerpoint/2010/main" val="33845696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A842A893-6001-A658-8A6C-C1016CAC515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p:cNvSpPr/>
          <p:nvPr/>
        </p:nvSpPr>
        <p:spPr>
          <a:xfrm>
            <a:off x="4212326" y="4605338"/>
            <a:ext cx="719349" cy="0"/>
          </a:xfrm>
          <a:prstGeom prst="line">
            <a:avLst/>
          </a:prstGeom>
          <a:ln w="47625" cap="flat">
            <a:solidFill>
              <a:srgbClr val="FFFFFF"/>
            </a:solidFill>
            <a:prstDash val="solid"/>
            <a:headEnd type="none" w="sm" len="sm"/>
            <a:tailEnd type="none" w="sm" len="sm"/>
          </a:ln>
        </p:spPr>
        <p:txBody>
          <a:bodyPr/>
          <a:lstStyle/>
          <a:p>
            <a:endParaRPr lang="es-CL"/>
          </a:p>
        </p:txBody>
      </p:sp>
      <p:sp>
        <p:nvSpPr>
          <p:cNvPr id="4" name="AutoShape 4"/>
          <p:cNvSpPr/>
          <p:nvPr/>
        </p:nvSpPr>
        <p:spPr>
          <a:xfrm>
            <a:off x="4212326" y="514350"/>
            <a:ext cx="719349" cy="0"/>
          </a:xfrm>
          <a:prstGeom prst="line">
            <a:avLst/>
          </a:prstGeom>
          <a:ln w="47625" cap="flat">
            <a:solidFill>
              <a:srgbClr val="FFFFFF"/>
            </a:solidFill>
            <a:prstDash val="solid"/>
            <a:headEnd type="none" w="sm" len="sm"/>
            <a:tailEnd type="none" w="sm" len="sm"/>
          </a:ln>
        </p:spPr>
        <p:txBody>
          <a:bodyPr/>
          <a:lstStyle/>
          <a:p>
            <a:endParaRPr lang="es-CL"/>
          </a:p>
        </p:txBody>
      </p:sp>
      <p:pic>
        <p:nvPicPr>
          <p:cNvPr id="8" name="Imagen 7">
            <a:extLst>
              <a:ext uri="{FF2B5EF4-FFF2-40B4-BE49-F238E27FC236}">
                <a16:creationId xmlns:a16="http://schemas.microsoft.com/office/drawing/2014/main" id="{A35971D5-DE3A-C7E9-3A14-2C6EB96160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0400" y="1905820"/>
            <a:ext cx="2743200" cy="1331861"/>
          </a:xfrm>
          <a:prstGeom prst="rect">
            <a:avLst/>
          </a:prstGeom>
        </p:spPr>
      </p:pic>
      <p:pic>
        <p:nvPicPr>
          <p:cNvPr id="9" name="Picture 4">
            <a:extLst>
              <a:ext uri="{FF2B5EF4-FFF2-40B4-BE49-F238E27FC236}">
                <a16:creationId xmlns:a16="http://schemas.microsoft.com/office/drawing/2014/main" id="{BE5060A6-A8C0-3FA3-F7FC-792F701607B9}"/>
              </a:ext>
            </a:extLst>
          </p:cNvPr>
          <p:cNvPicPr>
            <a:picLocks noChangeAspect="1"/>
          </p:cNvPicPr>
          <p:nvPr/>
        </p:nvPicPr>
        <p:blipFill>
          <a:blip r:embed="rId5"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06931" y="3458799"/>
            <a:ext cx="3105510" cy="2057400"/>
          </a:xfrm>
          <a:prstGeom prst="rect">
            <a:avLst/>
          </a:prstGeom>
        </p:spPr>
      </p:pic>
      <p:pic>
        <p:nvPicPr>
          <p:cNvPr id="10" name="Picture 5">
            <a:extLst>
              <a:ext uri="{FF2B5EF4-FFF2-40B4-BE49-F238E27FC236}">
                <a16:creationId xmlns:a16="http://schemas.microsoft.com/office/drawing/2014/main" id="{ADCA3431-EBB7-8B67-90DD-5286084D7552}"/>
              </a:ext>
            </a:extLst>
          </p:cNvPr>
          <p:cNvPicPr>
            <a:picLocks noChangeAspect="1"/>
          </p:cNvPicPr>
          <p:nvPr/>
        </p:nvPicPr>
        <p:blipFill>
          <a:blip r:embed="rId5"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609276">
            <a:off x="-1200674" y="4487499"/>
            <a:ext cx="3105510" cy="2057400"/>
          </a:xfrm>
          <a:prstGeom prst="rect">
            <a:avLst/>
          </a:prstGeom>
        </p:spPr>
      </p:pic>
      <p:pic>
        <p:nvPicPr>
          <p:cNvPr id="11" name="Picture 6">
            <a:extLst>
              <a:ext uri="{FF2B5EF4-FFF2-40B4-BE49-F238E27FC236}">
                <a16:creationId xmlns:a16="http://schemas.microsoft.com/office/drawing/2014/main" id="{9C6957AC-711A-AE1B-3F2B-741438BE8BC2}"/>
              </a:ext>
            </a:extLst>
          </p:cNvPr>
          <p:cNvPicPr>
            <a:picLocks noChangeAspect="1"/>
          </p:cNvPicPr>
          <p:nvPr/>
        </p:nvPicPr>
        <p:blipFill>
          <a:blip r:embed="rId5"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4287124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05A82-8D88-ABFE-F466-5207B2BCE95C}"/>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15A52D3E-A5BB-D56A-3186-05DA73D8D87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a:extLst>
              <a:ext uri="{FF2B5EF4-FFF2-40B4-BE49-F238E27FC236}">
                <a16:creationId xmlns:a16="http://schemas.microsoft.com/office/drawing/2014/main" id="{D31727EB-A4D5-7D3A-B19F-64F6557D83B8}"/>
              </a:ext>
            </a:extLst>
          </p:cNvPr>
          <p:cNvSpPr/>
          <p:nvPr/>
        </p:nvSpPr>
        <p:spPr>
          <a:xfrm>
            <a:off x="620915" y="2217446"/>
            <a:ext cx="929864" cy="64373"/>
          </a:xfrm>
          <a:prstGeom prst="rect">
            <a:avLst/>
          </a:prstGeom>
          <a:solidFill>
            <a:srgbClr val="FFFFFF"/>
          </a:solidFill>
        </p:spPr>
        <p:txBody>
          <a:bodyPr/>
          <a:lstStyle/>
          <a:p>
            <a:endParaRPr lang="es-CL"/>
          </a:p>
        </p:txBody>
      </p:sp>
      <p:sp>
        <p:nvSpPr>
          <p:cNvPr id="7" name="TextBox 7">
            <a:extLst>
              <a:ext uri="{FF2B5EF4-FFF2-40B4-BE49-F238E27FC236}">
                <a16:creationId xmlns:a16="http://schemas.microsoft.com/office/drawing/2014/main" id="{4CB4A8C5-671B-4B52-986A-4DF4C3A6DDE3}"/>
              </a:ext>
            </a:extLst>
          </p:cNvPr>
          <p:cNvSpPr txBox="1"/>
          <p:nvPr/>
        </p:nvSpPr>
        <p:spPr>
          <a:xfrm>
            <a:off x="620915" y="2395538"/>
            <a:ext cx="5373576" cy="769441"/>
          </a:xfrm>
          <a:prstGeom prst="rect">
            <a:avLst/>
          </a:prstGeom>
        </p:spPr>
        <p:txBody>
          <a:bodyPr lIns="0" tIns="0" rIns="0" bIns="0" rtlCol="0" anchor="t">
            <a:spAutoFit/>
          </a:bodyPr>
          <a:lstStyle/>
          <a:p>
            <a:pPr>
              <a:lnSpc>
                <a:spcPts val="3000"/>
              </a:lnSpc>
            </a:pPr>
            <a:r>
              <a:rPr lang="en-US" sz="3000" b="1" err="1">
                <a:solidFill>
                  <a:srgbClr val="FFFFFF"/>
                </a:solidFill>
                <a:latin typeface="+mj-lt"/>
              </a:rPr>
              <a:t>Introducción</a:t>
            </a:r>
            <a:r>
              <a:rPr lang="en-US" sz="3000" b="1">
                <a:solidFill>
                  <a:srgbClr val="FFFFFF"/>
                </a:solidFill>
                <a:latin typeface="+mj-lt"/>
              </a:rPr>
              <a:t> a la </a:t>
            </a:r>
            <a:r>
              <a:rPr lang="en-US" sz="3000" b="1" err="1">
                <a:solidFill>
                  <a:srgbClr val="FFFFFF"/>
                </a:solidFill>
                <a:latin typeface="+mj-lt"/>
              </a:rPr>
              <a:t>Inteligencia</a:t>
            </a:r>
            <a:r>
              <a:rPr lang="en-US" sz="3000" b="1">
                <a:solidFill>
                  <a:srgbClr val="FFFFFF"/>
                </a:solidFill>
                <a:latin typeface="+mj-lt"/>
              </a:rPr>
              <a:t> de Negocios (BI)</a:t>
            </a:r>
          </a:p>
        </p:txBody>
      </p:sp>
      <p:pic>
        <p:nvPicPr>
          <p:cNvPr id="8" name="Picture 4">
            <a:extLst>
              <a:ext uri="{FF2B5EF4-FFF2-40B4-BE49-F238E27FC236}">
                <a16:creationId xmlns:a16="http://schemas.microsoft.com/office/drawing/2014/main" id="{BB9297E2-9592-1CED-A021-BD15539CFE91}"/>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06931" y="3458799"/>
            <a:ext cx="3105510" cy="2057400"/>
          </a:xfrm>
          <a:prstGeom prst="rect">
            <a:avLst/>
          </a:prstGeom>
        </p:spPr>
      </p:pic>
      <p:pic>
        <p:nvPicPr>
          <p:cNvPr id="9" name="Picture 5">
            <a:extLst>
              <a:ext uri="{FF2B5EF4-FFF2-40B4-BE49-F238E27FC236}">
                <a16:creationId xmlns:a16="http://schemas.microsoft.com/office/drawing/2014/main" id="{0927CE2B-4489-41E3-9C0A-E6D3BD2392A1}"/>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09276">
            <a:off x="-1200674" y="4487499"/>
            <a:ext cx="3105510" cy="2057400"/>
          </a:xfrm>
          <a:prstGeom prst="rect">
            <a:avLst/>
          </a:prstGeom>
        </p:spPr>
      </p:pic>
      <p:pic>
        <p:nvPicPr>
          <p:cNvPr id="10" name="Picture 6">
            <a:extLst>
              <a:ext uri="{FF2B5EF4-FFF2-40B4-BE49-F238E27FC236}">
                <a16:creationId xmlns:a16="http://schemas.microsoft.com/office/drawing/2014/main" id="{DF78F467-238E-293C-D893-BC547853A656}"/>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543367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D2904-E66B-D792-D6B6-9E64C4BFA6CC}"/>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AC8E7CEF-DE90-9695-656A-E66376A43538}"/>
              </a:ext>
            </a:extLst>
          </p:cNvPr>
          <p:cNvSpPr txBox="1"/>
          <p:nvPr/>
        </p:nvSpPr>
        <p:spPr>
          <a:xfrm>
            <a:off x="710064" y="727171"/>
            <a:ext cx="7694375" cy="730969"/>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Roboto Slab"/>
                <a:ea typeface="Roboto Slab"/>
                <a:cs typeface="Roboto Slab"/>
              </a:rPr>
              <a:t>Introducción</a:t>
            </a:r>
            <a:r>
              <a:rPr lang="en-US" sz="1900" b="1">
                <a:solidFill>
                  <a:srgbClr val="1F3B72"/>
                </a:solidFill>
                <a:latin typeface="Roboto Slab"/>
                <a:ea typeface="Roboto Slab"/>
                <a:cs typeface="Roboto Slab"/>
              </a:rPr>
              <a:t> a la </a:t>
            </a:r>
            <a:r>
              <a:rPr lang="en-US" sz="1900" b="1" err="1">
                <a:solidFill>
                  <a:srgbClr val="1F3B72"/>
                </a:solidFill>
                <a:latin typeface="Roboto Slab"/>
                <a:ea typeface="Roboto Slab"/>
                <a:cs typeface="Roboto Slab"/>
              </a:rPr>
              <a:t>Inteligencia</a:t>
            </a:r>
            <a:r>
              <a:rPr lang="en-US" sz="1900" b="1">
                <a:solidFill>
                  <a:srgbClr val="1F3B72"/>
                </a:solidFill>
                <a:latin typeface="Roboto Slab"/>
                <a:ea typeface="Roboto Slab"/>
                <a:cs typeface="Roboto Slab"/>
              </a:rPr>
              <a:t> de Negocios (BI) </a:t>
            </a:r>
            <a:endParaRPr lang="es-ES"/>
          </a:p>
        </p:txBody>
      </p:sp>
      <p:sp>
        <p:nvSpPr>
          <p:cNvPr id="5" name="TextBox 5">
            <a:extLst>
              <a:ext uri="{FF2B5EF4-FFF2-40B4-BE49-F238E27FC236}">
                <a16:creationId xmlns:a16="http://schemas.microsoft.com/office/drawing/2014/main" id="{DB927C4C-1E1A-6CF4-91BC-471061070012}"/>
              </a:ext>
            </a:extLst>
          </p:cNvPr>
          <p:cNvSpPr txBox="1"/>
          <p:nvPr/>
        </p:nvSpPr>
        <p:spPr>
          <a:xfrm>
            <a:off x="514350" y="2009911"/>
            <a:ext cx="8115300" cy="1472198"/>
          </a:xfrm>
          <a:prstGeom prst="rect">
            <a:avLst/>
          </a:prstGeom>
        </p:spPr>
        <p:txBody>
          <a:bodyPr lIns="0" tIns="0" rIns="0" bIns="0" rtlCol="0" anchor="t">
            <a:spAutoFit/>
          </a:bodyPr>
          <a:lstStyle/>
          <a:p>
            <a:pPr marL="171450" indent="-171450" algn="just">
              <a:buFont typeface="Arial"/>
              <a:buChar char="•"/>
            </a:pPr>
            <a:r>
              <a:rPr lang="es-CL" sz="1200"/>
              <a:t>¿Qué es Inteligencia de Negocios?</a:t>
            </a:r>
            <a:endParaRPr lang="es-ES">
              <a:ea typeface="Roboto"/>
              <a:cs typeface="Roboto"/>
            </a:endParaRPr>
          </a:p>
          <a:p>
            <a:pPr marL="400050" lvl="1" indent="-171450" algn="just">
              <a:buFont typeface="Arial"/>
              <a:buChar char="•"/>
            </a:pPr>
            <a:r>
              <a:rPr lang="es-CL" sz="1200">
                <a:solidFill>
                  <a:srgbClr val="253656"/>
                </a:solidFill>
                <a:ea typeface="Roboto"/>
                <a:cs typeface="Roboto"/>
              </a:rPr>
              <a:t>Definición y contexto</a:t>
            </a:r>
            <a:endParaRPr lang="en-US">
              <a:ea typeface="Roboto"/>
              <a:cs typeface="Roboto"/>
            </a:endParaRPr>
          </a:p>
          <a:p>
            <a:pPr marL="400050" lvl="1" indent="-171450" algn="just">
              <a:buFont typeface="Arial"/>
              <a:buChar char="•"/>
            </a:pPr>
            <a:r>
              <a:rPr lang="es-CL" sz="1200"/>
              <a:t>Ciclo de BI: recopilación</a:t>
            </a:r>
            <a:r>
              <a:rPr lang="es-CL" sz="1200" b="0" i="0">
                <a:effectLst/>
              </a:rPr>
              <a:t>, </a:t>
            </a:r>
            <a:r>
              <a:rPr lang="es-CL" sz="1200"/>
              <a:t>análisis</a:t>
            </a:r>
            <a:r>
              <a:rPr lang="es-CL" sz="1200" b="0" i="0">
                <a:effectLst/>
              </a:rPr>
              <a:t>, </a:t>
            </a:r>
            <a:r>
              <a:rPr lang="es-CL" sz="1200"/>
              <a:t>visualización</a:t>
            </a:r>
            <a:r>
              <a:rPr lang="es-CL" sz="1200" b="0" i="0">
                <a:effectLst/>
              </a:rPr>
              <a:t>, </a:t>
            </a:r>
            <a:r>
              <a:rPr lang="es-CL" sz="1200"/>
              <a:t>decisión</a:t>
            </a:r>
            <a:endParaRPr lang="en-US">
              <a:ea typeface="Roboto"/>
              <a:cs typeface="Roboto"/>
            </a:endParaRPr>
          </a:p>
          <a:p>
            <a:pPr marL="171450" indent="-171450" algn="just">
              <a:buFont typeface="Arial"/>
              <a:buChar char="•"/>
            </a:pPr>
            <a:r>
              <a:rPr lang="es-CL" sz="1200">
                <a:solidFill>
                  <a:srgbClr val="253656"/>
                </a:solidFill>
                <a:ea typeface="Roboto"/>
                <a:cs typeface="Roboto"/>
              </a:rPr>
              <a:t>Importancia del BI en las organizaciones</a:t>
            </a:r>
            <a:endParaRPr lang="en-US">
              <a:ea typeface="Roboto"/>
              <a:cs typeface="Roboto"/>
            </a:endParaRPr>
          </a:p>
          <a:p>
            <a:pPr marL="400050" lvl="1" indent="-171450" algn="just">
              <a:buFont typeface="Arial"/>
              <a:buChar char="•"/>
            </a:pPr>
            <a:r>
              <a:rPr lang="es-CL" sz="1200"/>
              <a:t>Casos de uso (ventas, finanzas</a:t>
            </a:r>
            <a:r>
              <a:rPr lang="es-CL" sz="1200" b="0" i="0">
                <a:effectLst/>
              </a:rPr>
              <a:t>, </a:t>
            </a:r>
            <a:r>
              <a:rPr lang="es-CL" sz="1200"/>
              <a:t>operaciones)</a:t>
            </a:r>
            <a:endParaRPr lang="es-CL">
              <a:ea typeface="Roboto"/>
              <a:cs typeface="Roboto"/>
            </a:endParaRPr>
          </a:p>
          <a:p>
            <a:pPr marL="171450" indent="-171450" algn="just">
              <a:buFont typeface="Arial"/>
              <a:buChar char="•"/>
            </a:pPr>
            <a:r>
              <a:rPr lang="es-CL" sz="1200"/>
              <a:t>Diferencia entre datos</a:t>
            </a:r>
            <a:r>
              <a:rPr lang="es-CL" sz="1200" b="0" i="0">
                <a:effectLst/>
              </a:rPr>
              <a:t>, </a:t>
            </a:r>
            <a:r>
              <a:rPr lang="es-CL" sz="1200"/>
              <a:t>información y conocimiento</a:t>
            </a:r>
            <a:endParaRPr lang="es-CL">
              <a:ea typeface="Roboto"/>
              <a:cs typeface="Roboto"/>
            </a:endParaRPr>
          </a:p>
          <a:p>
            <a:pPr marL="171450" indent="-171450" algn="just">
              <a:buFont typeface="Arial"/>
              <a:buChar char="•"/>
            </a:pPr>
            <a:r>
              <a:rPr lang="es-CL" sz="1200"/>
              <a:t>Herramientas populares de BI (</a:t>
            </a:r>
            <a:r>
              <a:rPr lang="es-CL" sz="1200" err="1"/>
              <a:t>Power</a:t>
            </a:r>
            <a:r>
              <a:rPr lang="es-CL" sz="1200"/>
              <a:t> BI</a:t>
            </a:r>
            <a:r>
              <a:rPr lang="es-CL" sz="1200" b="0" i="0">
                <a:effectLst/>
              </a:rPr>
              <a:t>, </a:t>
            </a:r>
            <a:r>
              <a:rPr lang="es-CL" sz="1200" err="1"/>
              <a:t>Tableau</a:t>
            </a:r>
            <a:r>
              <a:rPr lang="es-CL" sz="1200" b="0" i="0">
                <a:effectLst/>
              </a:rPr>
              <a:t>, </a:t>
            </a:r>
            <a:r>
              <a:rPr lang="es-CL" sz="1200" err="1"/>
              <a:t>Qlik</a:t>
            </a:r>
            <a:r>
              <a:rPr lang="es-CL" sz="1200"/>
              <a:t>)</a:t>
            </a:r>
            <a:endParaRPr lang="es-CL">
              <a:ea typeface="Roboto"/>
              <a:cs typeface="Roboto"/>
            </a:endParaRPr>
          </a:p>
          <a:p>
            <a:pPr algn="just">
              <a:lnSpc>
                <a:spcPts val="1350"/>
              </a:lnSpc>
            </a:pPr>
            <a:endParaRPr lang="es-CL" sz="1200">
              <a:ea typeface="Roboto"/>
              <a:cs typeface="Roboto"/>
            </a:endParaRPr>
          </a:p>
        </p:txBody>
      </p:sp>
      <p:grpSp>
        <p:nvGrpSpPr>
          <p:cNvPr id="7" name="Group 7">
            <a:extLst>
              <a:ext uri="{FF2B5EF4-FFF2-40B4-BE49-F238E27FC236}">
                <a16:creationId xmlns:a16="http://schemas.microsoft.com/office/drawing/2014/main" id="{C17DFB3D-213B-F3C4-CBF4-48FA2569BAAD}"/>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A8B08F04-1862-FF0B-BC75-0D55F4822602}"/>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9" name="CuadroTexto 8">
            <a:extLst>
              <a:ext uri="{FF2B5EF4-FFF2-40B4-BE49-F238E27FC236}">
                <a16:creationId xmlns:a16="http://schemas.microsoft.com/office/drawing/2014/main" id="{0CF61202-35B2-2451-5A3C-1C1958CF4048}"/>
              </a:ext>
            </a:extLst>
          </p:cNvPr>
          <p:cNvSpPr txBox="1"/>
          <p:nvPr/>
        </p:nvSpPr>
        <p:spPr>
          <a:xfrm>
            <a:off x="1622322" y="3650225"/>
            <a:ext cx="596387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a:t>Pregunta abierta: ¿Dónde usan datos en su trabajo diariamente?</a:t>
            </a:r>
          </a:p>
        </p:txBody>
      </p:sp>
      <p:sp>
        <p:nvSpPr>
          <p:cNvPr id="11" name="AutoShape 3">
            <a:extLst>
              <a:ext uri="{FF2B5EF4-FFF2-40B4-BE49-F238E27FC236}">
                <a16:creationId xmlns:a16="http://schemas.microsoft.com/office/drawing/2014/main" id="{9C53798B-3A03-9326-B469-E63F3DD2D089}"/>
              </a:ext>
            </a:extLst>
          </p:cNvPr>
          <p:cNvSpPr/>
          <p:nvPr/>
        </p:nvSpPr>
        <p:spPr>
          <a:xfrm>
            <a:off x="4380585" y="514350"/>
            <a:ext cx="382830" cy="85686"/>
          </a:xfrm>
          <a:prstGeom prst="rect">
            <a:avLst/>
          </a:prstGeom>
          <a:solidFill>
            <a:srgbClr val="6DC53A"/>
          </a:solidFill>
        </p:spPr>
        <p:txBody>
          <a:bodyPr/>
          <a:lstStyle/>
          <a:p>
            <a:endParaRPr lang="es-CL"/>
          </a:p>
        </p:txBody>
      </p:sp>
    </p:spTree>
    <p:extLst>
      <p:ext uri="{BB962C8B-B14F-4D97-AF65-F5344CB8AC3E}">
        <p14:creationId xmlns:p14="http://schemas.microsoft.com/office/powerpoint/2010/main" val="2733378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AFEC5-E476-FE49-91B6-EBC9393CE32B}"/>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278ABC2B-5D99-B778-48A3-0CFE0C572E7F}"/>
              </a:ext>
            </a:extLst>
          </p:cNvPr>
          <p:cNvSpPr txBox="1"/>
          <p:nvPr/>
        </p:nvSpPr>
        <p:spPr>
          <a:xfrm>
            <a:off x="710064" y="727171"/>
            <a:ext cx="7694375" cy="584775"/>
          </a:xfrm>
          <a:prstGeom prst="rect">
            <a:avLst/>
          </a:prstGeom>
        </p:spPr>
        <p:txBody>
          <a:bodyPr wrap="square" lIns="0" tIns="0" rIns="0" bIns="0" rtlCol="0" anchor="t">
            <a:spAutoFit/>
          </a:bodyPr>
          <a:lstStyle/>
          <a:p>
            <a:pPr algn="ctr"/>
            <a:r>
              <a:rPr lang="en-US" sz="1900" b="1">
                <a:solidFill>
                  <a:srgbClr val="1F3B72"/>
                </a:solidFill>
                <a:latin typeface="Roboto Slab"/>
                <a:ea typeface="Roboto Slab"/>
                <a:cs typeface="Roboto Slab"/>
              </a:rPr>
              <a:t>KDD</a:t>
            </a:r>
            <a:endParaRPr lang="es-ES"/>
          </a:p>
          <a:p>
            <a:pPr algn="ctr"/>
            <a:r>
              <a:rPr lang="en-US" sz="1900" b="1">
                <a:solidFill>
                  <a:srgbClr val="1F3B72"/>
                </a:solidFill>
                <a:latin typeface="Roboto Slab"/>
                <a:ea typeface="Roboto Slab"/>
                <a:cs typeface="Roboto Slab"/>
              </a:rPr>
              <a:t> (KNOWLEDGE DISCOVERY IN DATABASES)</a:t>
            </a:r>
            <a:endParaRPr lang="en-US"/>
          </a:p>
        </p:txBody>
      </p:sp>
      <p:grpSp>
        <p:nvGrpSpPr>
          <p:cNvPr id="7" name="Group 7">
            <a:extLst>
              <a:ext uri="{FF2B5EF4-FFF2-40B4-BE49-F238E27FC236}">
                <a16:creationId xmlns:a16="http://schemas.microsoft.com/office/drawing/2014/main" id="{EC7F229C-A9FC-534A-04C7-056C628BB7A8}"/>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D41DB25B-65B5-FBF1-C675-5616BD134847}"/>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9" name="CuadroTexto 8">
            <a:extLst>
              <a:ext uri="{FF2B5EF4-FFF2-40B4-BE49-F238E27FC236}">
                <a16:creationId xmlns:a16="http://schemas.microsoft.com/office/drawing/2014/main" id="{9D9D2555-B1DE-6763-CC35-BD504DFC18D2}"/>
              </a:ext>
            </a:extLst>
          </p:cNvPr>
          <p:cNvSpPr txBox="1"/>
          <p:nvPr/>
        </p:nvSpPr>
        <p:spPr>
          <a:xfrm>
            <a:off x="280219" y="4007873"/>
            <a:ext cx="86480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a:t>U. </a:t>
            </a:r>
            <a:r>
              <a:rPr lang="es-ES" sz="1200" err="1"/>
              <a:t>Fayyad</a:t>
            </a:r>
            <a:r>
              <a:rPr lang="es-ES" sz="1200"/>
              <a:t> en 1996 define el </a:t>
            </a:r>
            <a:r>
              <a:rPr lang="es-ES" sz="1200" err="1"/>
              <a:t>Knowledge</a:t>
            </a:r>
            <a:r>
              <a:rPr lang="es-ES" sz="1200"/>
              <a:t> Discovery in </a:t>
            </a:r>
            <a:r>
              <a:rPr lang="es-ES" sz="1200" err="1"/>
              <a:t>Databases</a:t>
            </a:r>
            <a:r>
              <a:rPr lang="es-ES" sz="1200"/>
              <a:t>, también conocido como </a:t>
            </a:r>
            <a:r>
              <a:rPr lang="es-ES" sz="1200" err="1"/>
              <a:t>KDD,o</a:t>
            </a:r>
            <a:r>
              <a:rPr lang="es-ES" sz="1200"/>
              <a:t> descubrimiento de conocimiento en bases de datos como “el proceso no trivial de identificar patrones válidos, novedosos, potencialmente útiles y, en última instancia, comprensibles a partir de los datos.</a:t>
            </a:r>
            <a:endParaRPr lang="es-ES"/>
          </a:p>
        </p:txBody>
      </p:sp>
      <p:sp>
        <p:nvSpPr>
          <p:cNvPr id="11" name="AutoShape 3">
            <a:extLst>
              <a:ext uri="{FF2B5EF4-FFF2-40B4-BE49-F238E27FC236}">
                <a16:creationId xmlns:a16="http://schemas.microsoft.com/office/drawing/2014/main" id="{F16AC983-4479-9602-F5D5-73E228AD0791}"/>
              </a:ext>
            </a:extLst>
          </p:cNvPr>
          <p:cNvSpPr/>
          <p:nvPr/>
        </p:nvSpPr>
        <p:spPr>
          <a:xfrm>
            <a:off x="4380585" y="514350"/>
            <a:ext cx="382830" cy="85686"/>
          </a:xfrm>
          <a:prstGeom prst="rect">
            <a:avLst/>
          </a:prstGeom>
          <a:solidFill>
            <a:srgbClr val="6DC53A"/>
          </a:solidFill>
        </p:spPr>
        <p:txBody>
          <a:bodyPr/>
          <a:lstStyle/>
          <a:p>
            <a:endParaRPr lang="es-CL"/>
          </a:p>
        </p:txBody>
      </p:sp>
      <p:pic>
        <p:nvPicPr>
          <p:cNvPr id="2" name="Imagen 1" descr="Diagrama&#10;&#10;El contenido generado por IA puede ser incorrecto.">
            <a:extLst>
              <a:ext uri="{FF2B5EF4-FFF2-40B4-BE49-F238E27FC236}">
                <a16:creationId xmlns:a16="http://schemas.microsoft.com/office/drawing/2014/main" id="{A6CF3497-387C-90E3-7D99-A77778DF85B8}"/>
              </a:ext>
            </a:extLst>
          </p:cNvPr>
          <p:cNvPicPr>
            <a:picLocks noChangeAspect="1"/>
          </p:cNvPicPr>
          <p:nvPr/>
        </p:nvPicPr>
        <p:blipFill>
          <a:blip r:embed="rId3"/>
          <a:stretch>
            <a:fillRect/>
          </a:stretch>
        </p:blipFill>
        <p:spPr>
          <a:xfrm>
            <a:off x="1501199" y="1311874"/>
            <a:ext cx="6139017" cy="2696734"/>
          </a:xfrm>
          <a:prstGeom prst="rect">
            <a:avLst/>
          </a:prstGeom>
        </p:spPr>
      </p:pic>
    </p:spTree>
    <p:extLst>
      <p:ext uri="{BB962C8B-B14F-4D97-AF65-F5344CB8AC3E}">
        <p14:creationId xmlns:p14="http://schemas.microsoft.com/office/powerpoint/2010/main" val="1193283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12439-E4FB-5115-F8F7-6800C541260D}"/>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F5DC4C9F-4190-4418-9436-DA8B34581815}"/>
              </a:ext>
            </a:extLst>
          </p:cNvPr>
          <p:cNvSpPr txBox="1"/>
          <p:nvPr/>
        </p:nvSpPr>
        <p:spPr>
          <a:xfrm>
            <a:off x="710064" y="727171"/>
            <a:ext cx="7694375" cy="292388"/>
          </a:xfrm>
          <a:prstGeom prst="rect">
            <a:avLst/>
          </a:prstGeom>
        </p:spPr>
        <p:txBody>
          <a:bodyPr wrap="square" lIns="0" tIns="0" rIns="0" bIns="0" rtlCol="0" anchor="t">
            <a:spAutoFit/>
          </a:bodyPr>
          <a:lstStyle/>
          <a:p>
            <a:pPr algn="ctr"/>
            <a:r>
              <a:rPr lang="en-US" sz="1900" b="1">
                <a:solidFill>
                  <a:srgbClr val="1F3B72"/>
                </a:solidFill>
                <a:latin typeface="Roboto Slab"/>
                <a:ea typeface="Roboto Slab"/>
                <a:cs typeface="Roboto Slab"/>
              </a:rPr>
              <a:t>ETAPAS DE UN PROYECTO BI</a:t>
            </a:r>
            <a:endParaRPr lang="es-ES"/>
          </a:p>
        </p:txBody>
      </p:sp>
      <p:grpSp>
        <p:nvGrpSpPr>
          <p:cNvPr id="7" name="Group 7">
            <a:extLst>
              <a:ext uri="{FF2B5EF4-FFF2-40B4-BE49-F238E27FC236}">
                <a16:creationId xmlns:a16="http://schemas.microsoft.com/office/drawing/2014/main" id="{338A0BC2-B9B9-B126-A498-7A86136A2C7B}"/>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7C43561B-31F8-54E9-B571-2C5FA747D353}"/>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363B4A2E-0158-5F9B-3710-1124F1AE0DC4}"/>
              </a:ext>
            </a:extLst>
          </p:cNvPr>
          <p:cNvSpPr/>
          <p:nvPr/>
        </p:nvSpPr>
        <p:spPr>
          <a:xfrm>
            <a:off x="4380585" y="514350"/>
            <a:ext cx="382830" cy="85686"/>
          </a:xfrm>
          <a:prstGeom prst="rect">
            <a:avLst/>
          </a:prstGeom>
          <a:solidFill>
            <a:srgbClr val="6DC53A"/>
          </a:solidFill>
        </p:spPr>
        <p:txBody>
          <a:bodyPr/>
          <a:lstStyle/>
          <a:p>
            <a:endParaRPr lang="es-CL"/>
          </a:p>
        </p:txBody>
      </p:sp>
      <p:pic>
        <p:nvPicPr>
          <p:cNvPr id="3" name="Imagen 2" descr="Imagen que contiene Logotipo&#10;&#10;El contenido generado por IA puede ser incorrecto.">
            <a:extLst>
              <a:ext uri="{FF2B5EF4-FFF2-40B4-BE49-F238E27FC236}">
                <a16:creationId xmlns:a16="http://schemas.microsoft.com/office/drawing/2014/main" id="{18101ADF-C3DE-3E8B-44FD-B179E96DF1F4}"/>
              </a:ext>
            </a:extLst>
          </p:cNvPr>
          <p:cNvPicPr>
            <a:picLocks noChangeAspect="1"/>
          </p:cNvPicPr>
          <p:nvPr/>
        </p:nvPicPr>
        <p:blipFill>
          <a:blip r:embed="rId3"/>
          <a:stretch>
            <a:fillRect/>
          </a:stretch>
        </p:blipFill>
        <p:spPr>
          <a:xfrm>
            <a:off x="0" y="1361400"/>
            <a:ext cx="9144000" cy="2420700"/>
          </a:xfrm>
          <a:prstGeom prst="rect">
            <a:avLst/>
          </a:prstGeom>
        </p:spPr>
      </p:pic>
    </p:spTree>
    <p:extLst>
      <p:ext uri="{BB962C8B-B14F-4D97-AF65-F5344CB8AC3E}">
        <p14:creationId xmlns:p14="http://schemas.microsoft.com/office/powerpoint/2010/main" val="2757699365"/>
      </p:ext>
    </p:extLst>
  </p:cSld>
  <p:clrMapOvr>
    <a:masterClrMapping/>
  </p:clrMapOvr>
</p:sld>
</file>

<file path=ppt/theme/theme1.xml><?xml version="1.0" encoding="utf-8"?>
<a:theme xmlns:a="http://schemas.openxmlformats.org/drawingml/2006/main" name="Office Theme">
  <a:themeElements>
    <a:clrScheme name="Colores izied">
      <a:dk1>
        <a:srgbClr val="253656"/>
      </a:dk1>
      <a:lt1>
        <a:srgbClr val="FFFFFF"/>
      </a:lt1>
      <a:dk2>
        <a:srgbClr val="FFFFFF"/>
      </a:dk2>
      <a:lt2>
        <a:srgbClr val="FFFFFF"/>
      </a:lt2>
      <a:accent1>
        <a:srgbClr val="5271FF"/>
      </a:accent1>
      <a:accent2>
        <a:srgbClr val="A2B7DD"/>
      </a:accent2>
      <a:accent3>
        <a:srgbClr val="BAD0F6"/>
      </a:accent3>
      <a:accent4>
        <a:srgbClr val="DCE7FA"/>
      </a:accent4>
      <a:accent5>
        <a:srgbClr val="5B9BD5"/>
      </a:accent5>
      <a:accent6>
        <a:srgbClr val="92D050"/>
      </a:accent6>
      <a:hlink>
        <a:srgbClr val="5271FF"/>
      </a:hlink>
      <a:folHlink>
        <a:srgbClr val="C490AA"/>
      </a:folHlink>
    </a:clrScheme>
    <a:fontScheme name="Fuentes Izied">
      <a:majorFont>
        <a:latin typeface="Roboto Slab"/>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presentacion izied</Template>
  <Application>Microsoft Office PowerPoint</Application>
  <PresentationFormat>Presentación en pantalla (16:9)</PresentationFormat>
  <Slides>59</Slides>
  <Notes>51</Notes>
  <HiddenSlides>0</HiddenSlides>
  <ScaleCrop>false</ScaleCrop>
  <HeadingPairs>
    <vt:vector size="4" baseType="variant">
      <vt:variant>
        <vt:lpstr>Tema</vt:lpstr>
      </vt:variant>
      <vt:variant>
        <vt:i4>1</vt:i4>
      </vt:variant>
      <vt:variant>
        <vt:lpstr>Títulos de diapositiva</vt:lpstr>
      </vt:variant>
      <vt:variant>
        <vt:i4>59</vt:i4>
      </vt:variant>
    </vt:vector>
  </HeadingPairs>
  <TitlesOfParts>
    <vt:vector size="60" baseType="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2023</dc:title>
  <cp:revision>65</cp:revision>
  <dcterms:created xsi:type="dcterms:W3CDTF">2006-08-16T00:00:00Z</dcterms:created>
  <dcterms:modified xsi:type="dcterms:W3CDTF">2025-08-28T17:31:18Z</dcterms:modified>
  <dc:identifier>DAFcs5RB72I</dc:identifier>
</cp:coreProperties>
</file>